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82" r:id="rId2"/>
    <p:sldId id="311" r:id="rId3"/>
    <p:sldId id="283" r:id="rId4"/>
    <p:sldId id="327" r:id="rId5"/>
    <p:sldId id="336" r:id="rId6"/>
    <p:sldId id="338" r:id="rId7"/>
    <p:sldId id="339" r:id="rId8"/>
    <p:sldId id="328" r:id="rId9"/>
    <p:sldId id="340" r:id="rId10"/>
    <p:sldId id="341" r:id="rId11"/>
    <p:sldId id="406" r:id="rId12"/>
    <p:sldId id="407" r:id="rId13"/>
    <p:sldId id="408" r:id="rId14"/>
    <p:sldId id="329" r:id="rId15"/>
    <p:sldId id="350" r:id="rId16"/>
    <p:sldId id="343" r:id="rId17"/>
    <p:sldId id="330" r:id="rId18"/>
    <p:sldId id="351" r:id="rId19"/>
    <p:sldId id="352" r:id="rId20"/>
    <p:sldId id="344" r:id="rId21"/>
    <p:sldId id="380" r:id="rId22"/>
    <p:sldId id="355" r:id="rId23"/>
    <p:sldId id="353" r:id="rId24"/>
    <p:sldId id="354" r:id="rId25"/>
    <p:sldId id="356" r:id="rId26"/>
    <p:sldId id="357" r:id="rId27"/>
    <p:sldId id="389" r:id="rId28"/>
    <p:sldId id="359" r:id="rId29"/>
    <p:sldId id="358" r:id="rId30"/>
    <p:sldId id="331" r:id="rId31"/>
    <p:sldId id="345" r:id="rId32"/>
    <p:sldId id="332" r:id="rId33"/>
    <p:sldId id="360" r:id="rId34"/>
    <p:sldId id="361" r:id="rId35"/>
    <p:sldId id="362" r:id="rId36"/>
    <p:sldId id="346" r:id="rId37"/>
    <p:sldId id="363" r:id="rId38"/>
    <p:sldId id="409" r:id="rId39"/>
    <p:sldId id="410" r:id="rId40"/>
    <p:sldId id="365" r:id="rId41"/>
    <p:sldId id="333" r:id="rId42"/>
    <p:sldId id="347" r:id="rId43"/>
    <p:sldId id="367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368" r:id="rId58"/>
    <p:sldId id="364" r:id="rId59"/>
    <p:sldId id="366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2800" autoAdjust="0"/>
  </p:normalViewPr>
  <p:slideViewPr>
    <p:cSldViewPr>
      <p:cViewPr>
        <p:scale>
          <a:sx n="70" d="100"/>
          <a:sy n="70" d="100"/>
        </p:scale>
        <p:origin x="-142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выручка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 formatCode="#,##0">
                  <c:v>36846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выручка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 formatCode="#,##0">
                  <c:v>36463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6.0755308821700514E-2"/>
                  <c:y val="-1.5340822956635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6846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выручка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 formatCode="#,##0">
                  <c:v>27953</c:v>
                </c:pt>
              </c:numCache>
            </c:numRef>
          </c:val>
        </c:ser>
        <c:axId val="66776448"/>
        <c:axId val="86533248"/>
      </c:barChart>
      <c:catAx>
        <c:axId val="66776448"/>
        <c:scaling>
          <c:orientation val="minMax"/>
        </c:scaling>
        <c:delete val="1"/>
        <c:axPos val="l"/>
        <c:tickLblPos val="none"/>
        <c:crossAx val="86533248"/>
        <c:crosses val="autoZero"/>
        <c:auto val="1"/>
        <c:lblAlgn val="ctr"/>
        <c:lblOffset val="100"/>
      </c:catAx>
      <c:valAx>
        <c:axId val="86533248"/>
        <c:scaling>
          <c:orientation val="minMax"/>
        </c:scaling>
        <c:axPos val="b"/>
        <c:majorGridlines/>
        <c:numFmt formatCode="#,##0" sourceLinked="1"/>
        <c:tickLblPos val="nextTo"/>
        <c:crossAx val="6677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162583518930981"/>
          <c:y val="0.74448845956111165"/>
          <c:w val="0.66227908037110939"/>
          <c:h val="0.22077711935492644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выручки Общества</a:t>
            </a:r>
          </a:p>
        </c:rich>
      </c:tx>
      <c:layout>
        <c:manualLayout>
          <c:xMode val="edge"/>
          <c:yMode val="edge"/>
          <c:x val="0.2295264650841799"/>
          <c:y val="5.751172575027896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472318938625634"/>
          <c:y val="0.15887471789524404"/>
          <c:w val="0.84703499177254959"/>
          <c:h val="0.51658420042369413"/>
        </c:manualLayout>
      </c:layout>
      <c:barChart>
        <c:barDir val="bar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Арендованным транспортом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0.21600000000000041</c:v>
                </c:pt>
                <c:pt idx="1">
                  <c:v>0.21000000000000021</c:v>
                </c:pt>
                <c:pt idx="2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Собственным транспортом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0.24600000000000041</c:v>
                </c:pt>
                <c:pt idx="1">
                  <c:v>0.25</c:v>
                </c:pt>
                <c:pt idx="2">
                  <c:v>0.39000000000000135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Выручка от аренды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0.32200000000000134</c:v>
                </c:pt>
                <c:pt idx="1">
                  <c:v>0.35000000000000031</c:v>
                </c:pt>
                <c:pt idx="2">
                  <c:v>0.21000000000000021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Прочие доходы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Лист1!$B$5:$D$5</c:f>
              <c:numCache>
                <c:formatCode>0%</c:formatCode>
                <c:ptCount val="3"/>
                <c:pt idx="0">
                  <c:v>0.21500000000000041</c:v>
                </c:pt>
                <c:pt idx="1">
                  <c:v>0.19</c:v>
                </c:pt>
                <c:pt idx="2">
                  <c:v>0.23</c:v>
                </c:pt>
              </c:numCache>
            </c:numRef>
          </c:val>
        </c:ser>
        <c:gapWidth val="100"/>
        <c:overlap val="100"/>
        <c:axId val="115515392"/>
        <c:axId val="115516928"/>
      </c:barChart>
      <c:catAx>
        <c:axId val="115515392"/>
        <c:scaling>
          <c:orientation val="minMax"/>
        </c:scaling>
        <c:axPos val="l"/>
        <c:numFmt formatCode="General" sourceLinked="1"/>
        <c:tickLblPos val="nextTo"/>
        <c:crossAx val="115516928"/>
        <c:crosses val="autoZero"/>
        <c:auto val="1"/>
        <c:lblAlgn val="ctr"/>
        <c:lblOffset val="100"/>
      </c:catAx>
      <c:valAx>
        <c:axId val="115516928"/>
        <c:scaling>
          <c:orientation val="minMax"/>
          <c:max val="1"/>
          <c:min val="0"/>
        </c:scaling>
        <c:axPos val="b"/>
        <c:numFmt formatCode="0%" sourceLinked="0"/>
        <c:tickLblPos val="nextTo"/>
        <c:crossAx val="11551539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2.3584905660377492E-3"/>
          <c:y val="0.78082191780821963"/>
          <c:w val="0.96933962264154139"/>
          <c:h val="0.15068493150685044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13289899129541041"/>
          <c:y val="5.5891785770075621E-2"/>
          <c:w val="0.83079394513455984"/>
          <c:h val="0.676080435540559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автотранспортные услуги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17040</c:v>
                </c:pt>
                <c:pt idx="1">
                  <c:v>16813</c:v>
                </c:pt>
                <c:pt idx="2">
                  <c:v>15882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dLbls>
            <c:dLbl>
              <c:idx val="0"/>
              <c:layout>
                <c:manualLayout>
                  <c:x val="1.2407911557969588E-2"/>
                  <c:y val="-5.2412159921244934E-2"/>
                </c:manualLayout>
              </c:layout>
              <c:showVal val="1"/>
            </c:dLbl>
            <c:dLbl>
              <c:idx val="1"/>
              <c:layout>
                <c:manualLayout>
                  <c:x val="2.17138452264468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2407911557969499E-2"/>
                  <c:y val="4.7647418110219981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11881</c:v>
                </c:pt>
                <c:pt idx="1">
                  <c:v>12713</c:v>
                </c:pt>
                <c:pt idx="2">
                  <c:v>5789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платная автостоянка</c:v>
                </c:pt>
              </c:strCache>
            </c:strRef>
          </c:tx>
          <c:dLbls>
            <c:dLbl>
              <c:idx val="0"/>
              <c:layout>
                <c:manualLayout>
                  <c:x val="6.2039557789848104E-3"/>
                  <c:y val="1.4294225433066181E-2"/>
                </c:manualLayout>
              </c:layout>
              <c:showVal val="1"/>
            </c:dLbl>
            <c:dLbl>
              <c:idx val="1"/>
              <c:layout>
                <c:manualLayout>
                  <c:x val="1.2407911557969499E-2"/>
                  <c:y val="4.7647418110220883E-3"/>
                </c:manualLayout>
              </c:layout>
              <c:showVal val="1"/>
            </c:dLbl>
            <c:dLbl>
              <c:idx val="2"/>
              <c:layout>
                <c:manualLayout>
                  <c:x val="1.5509889447463164E-2"/>
                  <c:y val="9.5294836220441766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3130</c:v>
                </c:pt>
                <c:pt idx="1">
                  <c:v>2778</c:v>
                </c:pt>
                <c:pt idx="2">
                  <c:v>2504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ТО и прочие услуги </c:v>
                </c:pt>
              </c:strCache>
            </c:strRef>
          </c:tx>
          <c:dLbls>
            <c:dLbl>
              <c:idx val="0"/>
              <c:layout>
                <c:manualLayout>
                  <c:x val="2.7917801005431689E-2"/>
                  <c:y val="-2.382370905511043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611867336954423E-2"/>
                  <c:y val="-4.764741811022173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7223734673908854E-2"/>
                  <c:y val="-1.9058967244088301E-2"/>
                </c:manualLayout>
              </c:layout>
              <c:dLblPos val="outEnd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#,##0</c:formatCode>
                <c:ptCount val="3"/>
                <c:pt idx="0">
                  <c:v>4794</c:v>
                </c:pt>
                <c:pt idx="1">
                  <c:v>4159</c:v>
                </c:pt>
                <c:pt idx="2">
                  <c:v>3778</c:v>
                </c:pt>
              </c:numCache>
            </c:numRef>
          </c:val>
        </c:ser>
        <c:axId val="122867712"/>
        <c:axId val="122869248"/>
      </c:barChart>
      <c:catAx>
        <c:axId val="122867712"/>
        <c:scaling>
          <c:orientation val="minMax"/>
        </c:scaling>
        <c:axPos val="b"/>
        <c:numFmt formatCode="General" sourceLinked="1"/>
        <c:tickLblPos val="nextTo"/>
        <c:crossAx val="122869248"/>
        <c:crosses val="autoZero"/>
        <c:auto val="1"/>
        <c:lblAlgn val="ctr"/>
        <c:lblOffset val="100"/>
      </c:catAx>
      <c:valAx>
        <c:axId val="122869248"/>
        <c:scaling>
          <c:orientation val="minMax"/>
        </c:scaling>
        <c:axPos val="l"/>
        <c:majorGridlines/>
        <c:numFmt formatCode="#,##0" sourceLinked="1"/>
        <c:tickLblPos val="nextTo"/>
        <c:crossAx val="12286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142857142859993"/>
          <c:w val="1"/>
          <c:h val="0.16428571428571417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5123097239888225"/>
          <c:y val="5.1244023513419446E-2"/>
          <c:w val="0.78028811739441661"/>
          <c:h val="0.66491660983838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36846</c:v>
                </c:pt>
                <c:pt idx="1">
                  <c:v>36463</c:v>
                </c:pt>
                <c:pt idx="2">
                  <c:v>27953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чистая прибыль</c:v>
                </c:pt>
              </c:strCache>
            </c:strRef>
          </c:tx>
          <c:dLbls>
            <c:dLbl>
              <c:idx val="1"/>
              <c:layout>
                <c:manualLayout>
                  <c:x val="-2.7022564652162268E-7"/>
                  <c:y val="-3.55003578272752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4106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6786268537818421E-3"/>
                  <c:y val="2.28007025091250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5209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5209</c:v>
                </c:pt>
                <c:pt idx="1">
                  <c:v>7108</c:v>
                </c:pt>
                <c:pt idx="2">
                  <c:v>1238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операционный денежный поток</c:v>
                </c:pt>
              </c:strCache>
            </c:strRef>
          </c:tx>
          <c:dLbls>
            <c:dLbl>
              <c:idx val="0"/>
              <c:layout>
                <c:manualLayout>
                  <c:x val="2.0591194264947047E-2"/>
                  <c:y val="-3.2643247492731772E-2"/>
                </c:manualLayout>
              </c:layout>
              <c:showVal val="1"/>
            </c:dLbl>
            <c:dLbl>
              <c:idx val="2"/>
              <c:layout>
                <c:manualLayout>
                  <c:x val="2.4023059975771581E-2"/>
                  <c:y val="-2.7979926422341317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5246</c:v>
                </c:pt>
                <c:pt idx="1">
                  <c:v>7998</c:v>
                </c:pt>
                <c:pt idx="2">
                  <c:v>1645</c:v>
                </c:pt>
              </c:numCache>
            </c:numRef>
          </c:val>
        </c:ser>
        <c:axId val="122941440"/>
        <c:axId val="122942976"/>
      </c:barChart>
      <c:catAx>
        <c:axId val="122941440"/>
        <c:scaling>
          <c:orientation val="minMax"/>
        </c:scaling>
        <c:axPos val="b"/>
        <c:numFmt formatCode="General" sourceLinked="1"/>
        <c:tickLblPos val="nextTo"/>
        <c:crossAx val="122942976"/>
        <c:crosses val="autoZero"/>
        <c:auto val="1"/>
        <c:lblAlgn val="ctr"/>
        <c:lblOffset val="100"/>
      </c:catAx>
      <c:valAx>
        <c:axId val="122942976"/>
        <c:scaling>
          <c:orientation val="minMax"/>
        </c:scaling>
        <c:axPos val="l"/>
        <c:majorGridlines/>
        <c:numFmt formatCode="#,##0" sourceLinked="1"/>
        <c:tickLblPos val="nextTo"/>
        <c:crossAx val="1229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980582524271843E-2"/>
          <c:y val="0.85855263157894735"/>
          <c:w val="0.9338327253148172"/>
          <c:h val="0.14144734064018968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</a:t>
            </a:r>
            <a:r>
              <a:rPr lang="ru-RU" dirty="0" smtClean="0"/>
              <a:t>чистой </a:t>
            </a:r>
            <a:r>
              <a:rPr lang="ru-RU" dirty="0"/>
              <a:t>прибыли</a:t>
            </a:r>
          </a:p>
        </c:rich>
      </c:tx>
      <c:layout>
        <c:manualLayout>
          <c:xMode val="edge"/>
          <c:yMode val="edge"/>
          <c:x val="0.18647177081588209"/>
          <c:y val="4.6813891641030924E-3"/>
        </c:manualLayout>
      </c:layout>
      <c:overlay val="1"/>
    </c:title>
    <c:plotArea>
      <c:layout>
        <c:manualLayout>
          <c:layoutTarget val="inner"/>
          <c:xMode val="edge"/>
          <c:yMode val="edge"/>
          <c:x val="0.16771970277649975"/>
          <c:y val="0.10892084770395651"/>
          <c:w val="0.77308495850426262"/>
          <c:h val="0.74030928375825533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Операционная прибыль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5209</c:v>
                </c:pt>
                <c:pt idx="1">
                  <c:v>7108</c:v>
                </c:pt>
                <c:pt idx="2">
                  <c:v>1238</c:v>
                </c:pt>
              </c:numCache>
            </c:numRef>
          </c:val>
        </c:ser>
        <c:gapWidth val="50"/>
        <c:axId val="123184640"/>
        <c:axId val="123186176"/>
      </c:barChart>
      <c:catAx>
        <c:axId val="123184640"/>
        <c:scaling>
          <c:orientation val="minMax"/>
        </c:scaling>
        <c:axPos val="l"/>
        <c:numFmt formatCode="General" sourceLinked="1"/>
        <c:majorTickMark val="none"/>
        <c:tickLblPos val="nextTo"/>
        <c:crossAx val="123186176"/>
        <c:crosses val="autoZero"/>
        <c:auto val="1"/>
        <c:lblAlgn val="ctr"/>
        <c:lblOffset val="100"/>
      </c:catAx>
      <c:valAx>
        <c:axId val="123186176"/>
        <c:scaling>
          <c:orientation val="minMax"/>
        </c:scaling>
        <c:axPos val="b"/>
        <c:numFmt formatCode="#,##0" sourceLinked="1"/>
        <c:majorTickMark val="none"/>
        <c:tickLblPos val="nextTo"/>
        <c:crossAx val="123184640"/>
        <c:crosses val="autoZero"/>
        <c:crossBetween val="between"/>
        <c:minorUnit val="400"/>
      </c:valAx>
    </c:plotArea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6847195303011769"/>
          <c:y val="4.4492235645069933E-2"/>
          <c:w val="0.7733053179343341"/>
          <c:h val="0.6285663147068285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перевозки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17040</c:v>
                </c:pt>
                <c:pt idx="1">
                  <c:v>16813</c:v>
                </c:pt>
                <c:pt idx="2">
                  <c:v>15882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657385348662934E-2"/>
                  <c:y val="-7.1657055298047889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9314770697325652E-3"/>
                  <c:y val="-8.1893777483483254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5.8629541394650065E-3"/>
                  <c:y val="-6.6538694205330123E-2"/>
                </c:manualLayout>
              </c:layout>
              <c:dLblPos val="ctr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11881</c:v>
                </c:pt>
                <c:pt idx="1">
                  <c:v>12713</c:v>
                </c:pt>
                <c:pt idx="2">
                  <c:v>5789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платная автостоянка</c:v>
                </c:pt>
              </c:strCache>
            </c:strRef>
          </c:tx>
          <c:dLbls>
            <c:dLbl>
              <c:idx val="0"/>
              <c:layout>
                <c:manualLayout>
                  <c:x val="2.9314770697323692E-3"/>
                  <c:y val="4.0946888741741613E-2"/>
                </c:manualLayout>
              </c:layout>
              <c:showVal val="1"/>
            </c:dLbl>
            <c:dLbl>
              <c:idx val="1"/>
              <c:layout>
                <c:manualLayout>
                  <c:x val="-1.4657385348663034E-2"/>
                  <c:y val="2.5591805463588455E-2"/>
                </c:manualLayout>
              </c:layout>
              <c:showVal val="1"/>
            </c:dLbl>
            <c:dLbl>
              <c:idx val="2"/>
              <c:layout>
                <c:manualLayout>
                  <c:x val="5.8629541394649059E-3"/>
                  <c:y val="3.071016655630621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3130</c:v>
                </c:pt>
                <c:pt idx="1">
                  <c:v>2778</c:v>
                </c:pt>
                <c:pt idx="2">
                  <c:v>2504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техническое обслуживание</c:v>
                </c:pt>
              </c:strCache>
            </c:strRef>
          </c:tx>
          <c:dLbls>
            <c:dLbl>
              <c:idx val="0"/>
              <c:layout>
                <c:manualLayout>
                  <c:x val="2.0520339488127252E-2"/>
                  <c:y val="-7.1657055298047806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2.9314309047392177E-2"/>
                  <c:y val="-6.6538694205330123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2.3082496612067412E-7"/>
                  <c:y val="-6.6539097225888591E-2"/>
                </c:manualLayout>
              </c:layout>
              <c:dLblPos val="ctr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#,##0</c:formatCode>
                <c:ptCount val="3"/>
                <c:pt idx="0">
                  <c:v>4794</c:v>
                </c:pt>
                <c:pt idx="1">
                  <c:v>4159</c:v>
                </c:pt>
                <c:pt idx="2">
                  <c:v>3778</c:v>
                </c:pt>
              </c:numCache>
            </c:numRef>
          </c:val>
        </c:ser>
        <c:overlap val="100"/>
        <c:axId val="122899456"/>
        <c:axId val="123216640"/>
      </c:barChart>
      <c:catAx>
        <c:axId val="122899456"/>
        <c:scaling>
          <c:orientation val="minMax"/>
        </c:scaling>
        <c:axPos val="l"/>
        <c:numFmt formatCode="General" sourceLinked="1"/>
        <c:tickLblPos val="nextTo"/>
        <c:crossAx val="123216640"/>
        <c:crosses val="autoZero"/>
        <c:auto val="1"/>
        <c:lblAlgn val="ctr"/>
        <c:lblOffset val="100"/>
      </c:catAx>
      <c:valAx>
        <c:axId val="123216640"/>
        <c:scaling>
          <c:orientation val="minMax"/>
        </c:scaling>
        <c:axPos val="b"/>
        <c:majorGridlines/>
        <c:numFmt formatCode="0%" sourceLinked="1"/>
        <c:tickLblPos val="nextTo"/>
        <c:crossAx val="122899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666666666666664E-2"/>
          <c:y val="0.77777777777780066"/>
          <c:w val="0.95394736842105254"/>
          <c:h val="0.19923371647509591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.14443626823944244"/>
          <c:y val="0.18756888559065626"/>
          <c:w val="0.38713731935283446"/>
          <c:h val="0.81147196869669169"/>
        </c:manualLayout>
      </c:layout>
      <c:doughnutChart>
        <c:varyColors val="1"/>
        <c:ser>
          <c:idx val="0"/>
          <c:order val="0"/>
          <c:explosion val="3"/>
          <c:cat>
            <c:strRef>
              <c:f>Лист1!$A$1:$D$1</c:f>
              <c:strCache>
                <c:ptCount val="4"/>
                <c:pt idx="0">
                  <c:v>автотранспортные услуги</c:v>
                </c:pt>
                <c:pt idx="1">
                  <c:v>аренда имущества</c:v>
                </c:pt>
                <c:pt idx="2">
                  <c:v>платная автостоянка</c:v>
                </c:pt>
                <c:pt idx="3">
                  <c:v>ТО и прочие услуги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15882</c:v>
                </c:pt>
                <c:pt idx="1">
                  <c:v>5789</c:v>
                </c:pt>
                <c:pt idx="2">
                  <c:v>2504</c:v>
                </c:pt>
                <c:pt idx="3">
                  <c:v>3778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19222568582001"/>
          <c:y val="0.36274752069699973"/>
          <c:w val="0.34034051063537085"/>
          <c:h val="0.37788336433469216"/>
        </c:manualLayout>
      </c:layout>
    </c:legend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8002379396898532"/>
          <c:y val="0.13503302746348156"/>
          <c:w val="0.55627411202420662"/>
          <c:h val="0.78007805930285123"/>
        </c:manualLayout>
      </c:layout>
      <c:doughnutChart>
        <c:varyColors val="1"/>
        <c:ser>
          <c:idx val="0"/>
          <c:order val="0"/>
          <c:dLbls>
            <c:showPercent val="1"/>
          </c:dLbls>
          <c:cat>
            <c:strRef>
              <c:f>Лист1!$A$1:$D$1</c:f>
              <c:strCache>
                <c:ptCount val="4"/>
                <c:pt idx="0">
                  <c:v>автоперевозки</c:v>
                </c:pt>
                <c:pt idx="1">
                  <c:v>аренда имущества</c:v>
                </c:pt>
                <c:pt idx="2">
                  <c:v>платная автостоянка</c:v>
                </c:pt>
                <c:pt idx="3">
                  <c:v>техническое обслуживание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17040</c:v>
                </c:pt>
                <c:pt idx="1">
                  <c:v>11881</c:v>
                </c:pt>
                <c:pt idx="2">
                  <c:v>3130</c:v>
                </c:pt>
                <c:pt idx="3">
                  <c:v>4794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31873425338776917"/>
          <c:y val="0.14296887671164046"/>
          <c:w val="0.45872710035254238"/>
          <c:h val="0.74633971345784134"/>
        </c:manualLayout>
      </c:layout>
      <c:doughnutChart>
        <c:varyColors val="1"/>
        <c:ser>
          <c:idx val="0"/>
          <c:order val="0"/>
          <c:dLbls>
            <c:showPercent val="1"/>
          </c:dLbls>
          <c:cat>
            <c:strRef>
              <c:f>Лист1!$A$1:$D$1</c:f>
              <c:strCache>
                <c:ptCount val="4"/>
                <c:pt idx="0">
                  <c:v>автоперевозки</c:v>
                </c:pt>
                <c:pt idx="1">
                  <c:v>аренда имущества</c:v>
                </c:pt>
                <c:pt idx="2">
                  <c:v>платная автостоянка</c:v>
                </c:pt>
                <c:pt idx="3">
                  <c:v>техническое обслуживание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16813</c:v>
                </c:pt>
                <c:pt idx="1">
                  <c:v>12713</c:v>
                </c:pt>
                <c:pt idx="2">
                  <c:v>2778</c:v>
                </c:pt>
                <c:pt idx="3">
                  <c:v>4159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объема оказанных услуг за </a:t>
            </a:r>
            <a:r>
              <a:rPr lang="ru-RU" dirty="0" smtClean="0"/>
              <a:t>2013-2015годы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3232189133601011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03867644309661"/>
          <c:y val="0.21252084880717592"/>
          <c:w val="0.89271138790324756"/>
          <c:h val="0.4944036053722872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Итого </c:v>
                </c:pt>
              </c:strCache>
            </c:strRef>
          </c:tx>
          <c:dLbls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33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Арендованный транспорт</c:v>
                </c:pt>
              </c:strCache>
            </c:strRef>
          </c:tx>
          <c:dLbls>
            <c:dLbl>
              <c:idx val="0"/>
              <c:layout>
                <c:manualLayout>
                  <c:x val="2.8980758145760893E-3"/>
                  <c:y val="8.742215470141891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3130776162643869E-17"/>
                  <c:y val="8.742215470141891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1592303258304361E-2"/>
                  <c:y val="2.1855538675356098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Собственный транспорт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</c:ser>
        <c:overlap val="-19"/>
        <c:axId val="124887040"/>
        <c:axId val="124888576"/>
      </c:barChart>
      <c:catAx>
        <c:axId val="124887040"/>
        <c:scaling>
          <c:orientation val="minMax"/>
        </c:scaling>
        <c:axPos val="b"/>
        <c:numFmt formatCode="General" sourceLinked="1"/>
        <c:majorTickMark val="none"/>
        <c:tickLblPos val="nextTo"/>
        <c:crossAx val="124888576"/>
        <c:crossesAt val="0"/>
        <c:auto val="1"/>
        <c:lblAlgn val="ctr"/>
        <c:lblOffset val="100"/>
      </c:catAx>
      <c:valAx>
        <c:axId val="124888576"/>
        <c:scaling>
          <c:orientation val="minMax"/>
          <c:max val="50"/>
          <c:min val="0"/>
        </c:scaling>
        <c:axPos val="l"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Тыс. </a:t>
                </a:r>
                <a:r>
                  <a:rPr lang="ru-RU" dirty="0"/>
                  <a:t>м/часов</a:t>
                </a:r>
              </a:p>
            </c:rich>
          </c:tx>
          <c:layout>
            <c:manualLayout>
              <c:xMode val="edge"/>
              <c:yMode val="edge"/>
              <c:x val="7.0492042319847112E-2"/>
              <c:y val="8.6059700736764833E-2"/>
            </c:manualLayout>
          </c:layout>
        </c:title>
        <c:numFmt formatCode="#,##0" sourceLinked="1"/>
        <c:majorTickMark val="none"/>
        <c:minorTickMark val="out"/>
        <c:tickLblPos val="nextTo"/>
        <c:crossAx val="124887040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4.5454545454545504E-3"/>
          <c:y val="0.85200000000000065"/>
          <c:w val="0.96704545454550317"/>
          <c:h val="8.8000000000000064E-2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</a:t>
            </a:r>
            <a:r>
              <a:rPr lang="ru-RU" dirty="0" smtClean="0"/>
              <a:t>машино-часов  </a:t>
            </a:r>
            <a:r>
              <a:rPr lang="ru-RU" dirty="0"/>
              <a:t>за </a:t>
            </a:r>
            <a:r>
              <a:rPr lang="ru-RU" dirty="0" smtClean="0"/>
              <a:t>2014-2016 </a:t>
            </a:r>
            <a:r>
              <a:rPr lang="ru-RU" dirty="0"/>
              <a:t>годы</a:t>
            </a:r>
          </a:p>
        </c:rich>
      </c:tx>
      <c:layout>
        <c:manualLayout>
          <c:xMode val="edge"/>
          <c:yMode val="edge"/>
          <c:x val="0.19927388633713045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2342396006886459"/>
          <c:y val="0.2103830783507715"/>
          <c:w val="0.86117039002464602"/>
          <c:h val="0.49654114470058075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тыс. м/часов</c:v>
                </c:pt>
              </c:strCache>
            </c:strRef>
          </c:tx>
          <c:dLbls>
            <c:dLbl>
              <c:idx val="0"/>
              <c:layout>
                <c:manualLayout>
                  <c:x val="-4.489006417415408E-2"/>
                  <c:y val="-5.605930390601641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0667421210727939E-2"/>
                  <c:y val="-4.73170854269628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9333456765580814E-2"/>
                  <c:y val="-4.7317085426962814E-2"/>
                </c:manualLayout>
              </c:layout>
              <c:dLblPos val="r"/>
              <c:showVal val="1"/>
            </c:dLbl>
            <c:dLblPos val="b"/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33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Собственным транспортом</c:v>
                </c:pt>
              </c:strCache>
            </c:strRef>
          </c:tx>
          <c:dLbls>
            <c:dLbl>
              <c:idx val="2"/>
              <c:layout>
                <c:manualLayout>
                  <c:x val="-4.6218856292565266E-2"/>
                  <c:y val="8.7334762605745478E-2"/>
                </c:manualLayout>
              </c:layout>
              <c:dLblPos val="r"/>
              <c:showVal val="1"/>
            </c:dLbl>
            <c:dLblPos val="b"/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Арендованным транспортом</c:v>
                </c:pt>
              </c:strCache>
            </c:strRef>
          </c:tx>
          <c:dLbls>
            <c:dLblPos val="t"/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marker val="1"/>
        <c:axId val="125085184"/>
        <c:axId val="125086720"/>
      </c:lineChart>
      <c:catAx>
        <c:axId val="125085184"/>
        <c:scaling>
          <c:orientation val="minMax"/>
        </c:scaling>
        <c:axPos val="b"/>
        <c:numFmt formatCode="General" sourceLinked="1"/>
        <c:majorTickMark val="none"/>
        <c:tickLblPos val="nextTo"/>
        <c:crossAx val="125086720"/>
        <c:crosses val="autoZero"/>
        <c:auto val="1"/>
        <c:lblAlgn val="ctr"/>
        <c:lblOffset val="100"/>
      </c:catAx>
      <c:valAx>
        <c:axId val="125086720"/>
        <c:scaling>
          <c:orientation val="minMax"/>
          <c:max val="5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м/час</a:t>
                </a:r>
              </a:p>
            </c:rich>
          </c:tx>
          <c:layout>
            <c:manualLayout>
              <c:xMode val="edge"/>
              <c:yMode val="edge"/>
              <c:x val="3.1775617891515409E-2"/>
              <c:y val="6.7690763460768966E-2"/>
            </c:manualLayout>
          </c:layout>
        </c:title>
        <c:numFmt formatCode="#,##0" sourceLinked="1"/>
        <c:majorTickMark val="none"/>
        <c:tickLblPos val="nextTo"/>
        <c:crossAx val="125085184"/>
        <c:crosses val="autoZero"/>
        <c:crossBetween val="between"/>
        <c:minorUnit val="10"/>
      </c:valAx>
    </c:plotArea>
    <c:legend>
      <c:legendPos val="r"/>
      <c:layout>
        <c:manualLayout>
          <c:xMode val="edge"/>
          <c:yMode val="edge"/>
          <c:x val="0"/>
          <c:y val="0.85209003215437995"/>
          <c:w val="0.99783549783549785"/>
          <c:h val="0.14147909967845659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5246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7998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Лист1!$B$4</c:f>
              <c:numCache>
                <c:formatCode>#,##0</c:formatCode>
                <c:ptCount val="1"/>
                <c:pt idx="0">
                  <c:v>1645</c:v>
                </c:pt>
              </c:numCache>
            </c:numRef>
          </c:val>
        </c:ser>
        <c:axId val="86625280"/>
        <c:axId val="86627072"/>
      </c:barChart>
      <c:catAx>
        <c:axId val="86625280"/>
        <c:scaling>
          <c:orientation val="minMax"/>
        </c:scaling>
        <c:delete val="1"/>
        <c:axPos val="l"/>
        <c:tickLblPos val="none"/>
        <c:crossAx val="86627072"/>
        <c:crosses val="autoZero"/>
        <c:auto val="1"/>
        <c:lblAlgn val="ctr"/>
        <c:lblOffset val="100"/>
      </c:catAx>
      <c:valAx>
        <c:axId val="86627072"/>
        <c:scaling>
          <c:orientation val="minMax"/>
        </c:scaling>
        <c:axPos val="b"/>
        <c:majorGridlines/>
        <c:numFmt formatCode="#,##0" sourceLinked="1"/>
        <c:tickLblPos val="nextTo"/>
        <c:crossAx val="8662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573468720450348"/>
          <c:y val="0.80374891456328179"/>
          <c:w val="0.51106126885654446"/>
          <c:h val="0.19625108543675041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0728919223064612"/>
          <c:y val="5.302780756366024E-2"/>
          <c:w val="0.81553743062605966"/>
          <c:h val="0.55971632049039599"/>
        </c:manualLayout>
      </c:layout>
      <c:barChart>
        <c:barDir val="col"/>
        <c:grouping val="clustered"/>
        <c:ser>
          <c:idx val="1"/>
          <c:order val="1"/>
          <c:tx>
            <c:strRef>
              <c:f>Лист1!$A$3</c:f>
              <c:strCache>
                <c:ptCount val="1"/>
                <c:pt idx="0">
                  <c:v>бензин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648</c:v>
                </c:pt>
                <c:pt idx="1">
                  <c:v>507</c:v>
                </c:pt>
                <c:pt idx="2">
                  <c:v>252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дизтопливо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2274</c:v>
                </c:pt>
                <c:pt idx="1">
                  <c:v>1582</c:v>
                </c:pt>
                <c:pt idx="2">
                  <c:v>1178</c:v>
                </c:pt>
              </c:numCache>
            </c:numRef>
          </c:val>
        </c:ser>
        <c:axId val="125215488"/>
        <c:axId val="125217024"/>
      </c:barChar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электороэнергия</c:v>
                </c:pt>
              </c:strCache>
            </c:strRef>
          </c:tx>
          <c:dLbls>
            <c:dLbl>
              <c:idx val="0"/>
              <c:layout>
                <c:manualLayout>
                  <c:x val="-5.8801917868537133E-2"/>
                  <c:y val="-4.643063573777000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3502397335671932E-2"/>
                  <c:y val="-4.178757216399300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9.7023164483085997E-2"/>
                  <c:y val="-3.714450859021600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1682</c:v>
                </c:pt>
                <c:pt idx="1">
                  <c:v>1419</c:v>
                </c:pt>
                <c:pt idx="2">
                  <c:v>1209</c:v>
                </c:pt>
              </c:numCache>
            </c:numRef>
          </c:val>
        </c:ser>
        <c:marker val="1"/>
        <c:axId val="125231104"/>
        <c:axId val="125232640"/>
      </c:lineChart>
      <c:catAx>
        <c:axId val="125215488"/>
        <c:scaling>
          <c:orientation val="minMax"/>
        </c:scaling>
        <c:axPos val="b"/>
        <c:numFmt formatCode="General" sourceLinked="1"/>
        <c:tickLblPos val="nextTo"/>
        <c:crossAx val="125217024"/>
        <c:crosses val="autoZero"/>
        <c:auto val="1"/>
        <c:lblAlgn val="ctr"/>
        <c:lblOffset val="100"/>
      </c:catAx>
      <c:valAx>
        <c:axId val="125217024"/>
        <c:scaling>
          <c:orientation val="minMax"/>
        </c:scaling>
        <c:axPos val="l"/>
        <c:majorGridlines/>
        <c:numFmt formatCode="#,##0" sourceLinked="1"/>
        <c:tickLblPos val="nextTo"/>
        <c:crossAx val="125215488"/>
        <c:crosses val="autoZero"/>
        <c:crossBetween val="between"/>
      </c:valAx>
      <c:catAx>
        <c:axId val="125231104"/>
        <c:scaling>
          <c:orientation val="minMax"/>
        </c:scaling>
        <c:delete val="1"/>
        <c:axPos val="b"/>
        <c:tickLblPos val="none"/>
        <c:crossAx val="125232640"/>
        <c:crosses val="autoZero"/>
        <c:auto val="1"/>
        <c:lblAlgn val="ctr"/>
        <c:lblOffset val="100"/>
      </c:catAx>
      <c:valAx>
        <c:axId val="125232640"/>
        <c:scaling>
          <c:orientation val="minMax"/>
        </c:scaling>
        <c:axPos val="r"/>
        <c:numFmt formatCode="#,##0" sourceLinked="1"/>
        <c:tickLblPos val="nextTo"/>
        <c:crossAx val="1252311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9.6916299559471397E-2"/>
          <c:y val="0.76388888888890005"/>
          <c:w val="0.86123348017621149"/>
          <c:h val="0.14583333333333967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8304142905805798"/>
          <c:y val="5.3027862563983445E-2"/>
          <c:w val="0.81553743062605966"/>
          <c:h val="0.55971632049039599"/>
        </c:manualLayout>
      </c:layout>
      <c:barChart>
        <c:barDir val="col"/>
        <c:grouping val="clustered"/>
        <c:ser>
          <c:idx val="1"/>
          <c:order val="1"/>
          <c:tx>
            <c:strRef>
              <c:f>Лист1!$A$3</c:f>
              <c:strCache>
                <c:ptCount val="1"/>
                <c:pt idx="0">
                  <c:v>бензин</c:v>
                </c:pt>
              </c:strCache>
            </c:strRef>
          </c:tx>
          <c:dLbls>
            <c:dLbl>
              <c:idx val="1"/>
              <c:layout>
                <c:manualLayout>
                  <c:x val="-5.3881327105218604E-17"/>
                  <c:y val="4.1787587441349514E-2"/>
                </c:manualLayout>
              </c:layout>
              <c:showVal val="1"/>
            </c:dLbl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0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10.1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дизтопливо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0</c:formatCode>
                <c:ptCount val="3"/>
                <c:pt idx="0">
                  <c:v>95</c:v>
                </c:pt>
                <c:pt idx="1">
                  <c:v>58</c:v>
                </c:pt>
                <c:pt idx="2">
                  <c:v>47.1</c:v>
                </c:pt>
              </c:numCache>
            </c:numRef>
          </c:val>
        </c:ser>
        <c:axId val="125281024"/>
        <c:axId val="125282560"/>
      </c:barChar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электороэнергия</c:v>
                </c:pt>
              </c:strCache>
            </c:strRef>
          </c:tx>
          <c:dLbls>
            <c:dLbl>
              <c:idx val="0"/>
              <c:layout>
                <c:manualLayout>
                  <c:x val="-6.1719555444988916E-2"/>
                  <c:y val="9.2861305425220707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9963262307127124E-2"/>
                  <c:y val="-2.32153263563051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168258633357825"/>
                  <c:y val="-3.714452217008827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383.2</c:v>
                </c:pt>
                <c:pt idx="1">
                  <c:v>295</c:v>
                </c:pt>
                <c:pt idx="2">
                  <c:v>212</c:v>
                </c:pt>
              </c:numCache>
            </c:numRef>
          </c:val>
        </c:ser>
        <c:marker val="1"/>
        <c:axId val="125296640"/>
        <c:axId val="125298176"/>
      </c:lineChart>
      <c:catAx>
        <c:axId val="125281024"/>
        <c:scaling>
          <c:orientation val="minMax"/>
        </c:scaling>
        <c:axPos val="b"/>
        <c:numFmt formatCode="General" sourceLinked="1"/>
        <c:tickLblPos val="nextTo"/>
        <c:crossAx val="125282560"/>
        <c:crosses val="autoZero"/>
        <c:auto val="1"/>
        <c:lblAlgn val="ctr"/>
        <c:lblOffset val="100"/>
      </c:catAx>
      <c:valAx>
        <c:axId val="125282560"/>
        <c:scaling>
          <c:orientation val="minMax"/>
        </c:scaling>
        <c:axPos val="l"/>
        <c:majorGridlines/>
        <c:numFmt formatCode="0" sourceLinked="1"/>
        <c:tickLblPos val="nextTo"/>
        <c:crossAx val="125281024"/>
        <c:crosses val="autoZero"/>
        <c:crossBetween val="between"/>
      </c:valAx>
      <c:catAx>
        <c:axId val="125296640"/>
        <c:scaling>
          <c:orientation val="minMax"/>
        </c:scaling>
        <c:delete val="1"/>
        <c:axPos val="b"/>
        <c:tickLblPos val="none"/>
        <c:crossAx val="125298176"/>
        <c:crosses val="autoZero"/>
        <c:auto val="1"/>
        <c:lblAlgn val="ctr"/>
        <c:lblOffset val="100"/>
      </c:catAx>
      <c:valAx>
        <c:axId val="125298176"/>
        <c:scaling>
          <c:orientation val="minMax"/>
        </c:scaling>
        <c:axPos val="r"/>
        <c:numFmt formatCode="General" sourceLinked="1"/>
        <c:tickLblPos val="nextTo"/>
        <c:crossAx val="12529664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2.2026431718061675E-2"/>
          <c:y val="0.76388888888890005"/>
          <c:w val="0.95374449339211342"/>
          <c:h val="0.15972222222222954"/>
        </c:manualLayout>
      </c:layout>
    </c:legend>
    <c:plotVisOnly val="1"/>
    <c:dispBlanksAs val="gap"/>
  </c:chart>
  <c:txPr>
    <a:bodyPr/>
    <a:lstStyle/>
    <a:p>
      <a:pPr algn="just">
        <a:defRPr sz="11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5.0058235484251951E-2"/>
          <c:y val="0.17969713891438971"/>
          <c:w val="0.37925150114683887"/>
          <c:h val="0.713521231559081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прозводственных расходов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на персонал</c:v>
                </c:pt>
                <c:pt idx="1">
                  <c:v>материальные затраты</c:v>
                </c:pt>
                <c:pt idx="2">
                  <c:v>расходы по внеоб.активам</c:v>
                </c:pt>
                <c:pt idx="3">
                  <c:v>налоги и сборы</c:v>
                </c:pt>
                <c:pt idx="4">
                  <c:v>услуги сторон.организаций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0.64000000000000346</c:v>
                </c:pt>
                <c:pt idx="1">
                  <c:v>0.16</c:v>
                </c:pt>
                <c:pt idx="2">
                  <c:v>0.05</c:v>
                </c:pt>
                <c:pt idx="3">
                  <c:v>0.1</c:v>
                </c:pt>
                <c:pt idx="4">
                  <c:v>4.0000000000000022E-2</c:v>
                </c:pt>
                <c:pt idx="5" formatCode="General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44021111625651499"/>
          <c:y val="9.8963597540654161E-2"/>
          <c:w val="0.51780222623494954"/>
          <c:h val="0.83781845876773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Структура производственных расходов</a:t>
            </a:r>
          </a:p>
        </c:rich>
      </c:tx>
      <c:layout>
        <c:manualLayout>
          <c:xMode val="edge"/>
          <c:yMode val="edge"/>
          <c:x val="0.15906812823266644"/>
          <c:y val="0"/>
        </c:manualLayout>
      </c:layout>
    </c:title>
    <c:plotArea>
      <c:layout>
        <c:manualLayout>
          <c:layoutTarget val="inner"/>
          <c:xMode val="edge"/>
          <c:yMode val="edge"/>
          <c:x val="5.8331790294905504E-2"/>
          <c:y val="0.15141985857781104"/>
          <c:w val="0.60932674147316968"/>
          <c:h val="0.806461863714489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производственных расходов</c:v>
                </c:pt>
              </c:strCache>
            </c:strRef>
          </c:tx>
          <c:dLbls>
            <c:dLbl>
              <c:idx val="4"/>
              <c:layout>
                <c:manualLayout>
                  <c:x val="0.11366021059388463"/>
                  <c:y val="5.1873321264957466E-2"/>
                </c:manualLayout>
              </c:layout>
              <c:showVal val="1"/>
            </c:dLbl>
            <c:dLbl>
              <c:idx val="5"/>
              <c:layout>
                <c:manualLayout>
                  <c:x val="-2.7435223246800148E-2"/>
                  <c:y val="-5.18733212649574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0.59</c:v>
                </c:pt>
                <c:pt idx="1">
                  <c:v>0.23</c:v>
                </c:pt>
                <c:pt idx="2">
                  <c:v>4.0000000000000022E-2</c:v>
                </c:pt>
                <c:pt idx="3">
                  <c:v>7.0000000000000021E-2</c:v>
                </c:pt>
                <c:pt idx="4">
                  <c:v>6.0000000000000032E-2</c:v>
                </c:pt>
                <c:pt idx="5">
                  <c:v>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2.9688893426256619E-3"/>
          <c:y val="9.2851242335081768E-2"/>
          <c:w val="0.76004355371925669"/>
          <c:h val="0.907148757664919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0.64000000000000346</c:v>
                </c:pt>
                <c:pt idx="1">
                  <c:v>0.19</c:v>
                </c:pt>
                <c:pt idx="2">
                  <c:v>0.05</c:v>
                </c:pt>
                <c:pt idx="3">
                  <c:v>8.0000000000000043E-2</c:v>
                </c:pt>
                <c:pt idx="4">
                  <c:v>4.0000000000000022E-2</c:v>
                </c:pt>
                <c:pt idx="5" formatCode="General">
                  <c:v>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plotArea>
      <c:layout>
        <c:manualLayout>
          <c:layoutTarget val="inner"/>
          <c:xMode val="edge"/>
          <c:yMode val="edge"/>
          <c:x val="0.15654975640182903"/>
          <c:y val="3.4832731003744691E-2"/>
          <c:w val="0.75577488661634484"/>
          <c:h val="0.5454185646039325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управленческий персонал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основной производственный персонал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вспомогательный персонал</c:v>
                </c:pt>
              </c:strCache>
            </c:strRef>
          </c:tx>
          <c:dLbls>
            <c:dLbl>
              <c:idx val="0"/>
              <c:layout>
                <c:manualLayout>
                  <c:x val="5.9786531680023442E-3"/>
                  <c:y val="5.2050180698876597E-2"/>
                </c:manualLayout>
              </c:layout>
              <c:showVal val="1"/>
            </c:dLbl>
            <c:dLbl>
              <c:idx val="1"/>
              <c:layout>
                <c:manualLayout>
                  <c:x val="2.4329166341000587E-3"/>
                  <c:y val="6.2601704385787202E-2"/>
                </c:manualLayout>
              </c:layout>
              <c:showVal val="1"/>
            </c:dLbl>
            <c:dLbl>
              <c:idx val="2"/>
              <c:layout>
                <c:manualLayout>
                  <c:x val="1.2164391602261425E-2"/>
                  <c:y val="3.1035358816340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  <c:overlap val="100"/>
        <c:axId val="125672448"/>
        <c:axId val="125694720"/>
      </c:barChart>
      <c:catAx>
        <c:axId val="125672448"/>
        <c:scaling>
          <c:orientation val="minMax"/>
        </c:scaling>
        <c:axPos val="b"/>
        <c:numFmt formatCode="General" sourceLinked="1"/>
        <c:tickLblPos val="nextTo"/>
        <c:crossAx val="125694720"/>
        <c:crosses val="autoZero"/>
        <c:auto val="1"/>
        <c:lblAlgn val="ctr"/>
        <c:lblOffset val="100"/>
      </c:catAx>
      <c:valAx>
        <c:axId val="125694720"/>
        <c:scaling>
          <c:orientation val="minMax"/>
        </c:scaling>
        <c:axPos val="l"/>
        <c:majorGridlines/>
        <c:numFmt formatCode="General" sourceLinked="1"/>
        <c:tickLblPos val="nextTo"/>
        <c:crossAx val="12567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778764255918238E-2"/>
          <c:y val="0.67847812661340856"/>
          <c:w val="0.92818574191921066"/>
          <c:h val="0.32152187338663019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7608624046074633"/>
          <c:y val="0.1250096426118778"/>
          <c:w val="0.71220606361000593"/>
          <c:h val="0.65488946046966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Доходность в тыс.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782805106350953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4815362024983956E-3"/>
                  <c:y val="0.22578387378996981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9605296131054171E-3"/>
                  <c:y val="0.14714381132465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588</a:t>
                    </a:r>
                    <a:endParaRPr lang="en-US" dirty="0"/>
                  </a:p>
                </c:rich>
              </c:tx>
              <c:dLblPos val="outEnd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576</c:v>
                </c:pt>
                <c:pt idx="1">
                  <c:v>588</c:v>
                </c:pt>
                <c:pt idx="2">
                  <c:v>499</c:v>
                </c:pt>
              </c:numCache>
            </c:numRef>
          </c:val>
        </c:ser>
        <c:axId val="125860096"/>
        <c:axId val="125874176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Производительность м/час.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5.9187527140182133E-2"/>
                  <c:y val="-5.459899830184253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9187527140182133E-2"/>
                  <c:y val="-5.03990753555471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9187527140182133E-2"/>
                  <c:y val="-4.61991524092502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456</a:t>
                    </a:r>
                    <a:endParaRPr lang="en-US" dirty="0"/>
                  </a:p>
                </c:rich>
              </c:tx>
              <c:dLblPos val="r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510</c:v>
                </c:pt>
                <c:pt idx="1">
                  <c:v>456</c:v>
                </c:pt>
                <c:pt idx="2">
                  <c:v>497</c:v>
                </c:pt>
              </c:numCache>
            </c:numRef>
          </c:val>
        </c:ser>
        <c:marker val="1"/>
        <c:axId val="125860096"/>
        <c:axId val="125874176"/>
      </c:lineChart>
      <c:catAx>
        <c:axId val="125860096"/>
        <c:scaling>
          <c:orientation val="minMax"/>
        </c:scaling>
        <c:axPos val="b"/>
        <c:numFmt formatCode="General" sourceLinked="1"/>
        <c:tickLblPos val="nextTo"/>
        <c:crossAx val="125874176"/>
        <c:crosses val="autoZero"/>
        <c:auto val="1"/>
        <c:lblAlgn val="ctr"/>
        <c:lblOffset val="100"/>
      </c:catAx>
      <c:valAx>
        <c:axId val="125874176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258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9642857142859522"/>
          <c:w val="0.99739583333335968"/>
          <c:h val="0.10714285714285714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2608778365300188"/>
          <c:y val="0.20039924151255334"/>
          <c:w val="0.76739655634214365"/>
          <c:h val="0.482489420798297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в целом по обществу</c:v>
                </c:pt>
              </c:strCache>
            </c:strRef>
          </c:tx>
          <c:dLbls>
            <c:dLbl>
              <c:idx val="0"/>
              <c:layout>
                <c:manualLayout>
                  <c:x val="1.6895457472226733E-2"/>
                  <c:y val="-9.2811078429581445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1869302300089651E-2"/>
                </c:manualLayout>
              </c:layout>
              <c:dLblPos val="outEnd"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36.846000000000004</c:v>
                </c:pt>
                <c:pt idx="1">
                  <c:v>36.463000000000001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Выручка от автоперевозок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1.8561484918793541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17.04</c:v>
                </c:pt>
                <c:pt idx="1">
                  <c:v>16.8</c:v>
                </c:pt>
                <c:pt idx="2">
                  <c:v>16</c:v>
                </c:pt>
              </c:numCache>
            </c:numRef>
          </c:val>
        </c:ser>
        <c:axId val="126011264"/>
        <c:axId val="126012800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выручки от  автоперевозок в целом по обществу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7.8845689928888504E-2"/>
                  <c:y val="0.106599923269452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55</a:t>
                    </a:r>
                    <a:r>
                      <a:rPr lang="en-US" b="1" dirty="0" smtClean="0"/>
                      <a:t>%</a:t>
                    </a:r>
                    <a:endParaRPr lang="en-US" dirty="0"/>
                  </a:p>
                </c:rich>
              </c:tx>
              <c:dLblPos val="r"/>
            </c:dLbl>
            <c:dLbl>
              <c:idx val="1"/>
              <c:layout>
                <c:manualLayout>
                  <c:x val="-9.5740925675951327E-2"/>
                  <c:y val="-5.276248241591767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46</a:t>
                    </a:r>
                    <a:r>
                      <a:rPr lang="en-US" b="1" dirty="0" smtClean="0"/>
                      <a:t>%</a:t>
                    </a:r>
                    <a:endParaRPr lang="en-US" dirty="0"/>
                  </a:p>
                </c:rich>
              </c:tx>
              <c:dLblPos val="r"/>
            </c:dLbl>
            <c:dLbl>
              <c:idx val="2"/>
              <c:layout>
                <c:manualLayout>
                  <c:x val="-8.1661377782430003E-2"/>
                  <c:y val="3.71229698375869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46</a:t>
                    </a:r>
                    <a:r>
                      <a:rPr lang="en-US" b="1" dirty="0" smtClean="0"/>
                      <a:t>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0.46</c:v>
                </c:pt>
                <c:pt idx="1">
                  <c:v>0.46</c:v>
                </c:pt>
                <c:pt idx="2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техническое обслуживание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4794</c:v>
                </c:pt>
                <c:pt idx="1">
                  <c:v>4159</c:v>
                </c:pt>
                <c:pt idx="2">
                  <c:v>3778</c:v>
                </c:pt>
              </c:numCache>
            </c:numRef>
          </c:val>
        </c:ser>
        <c:marker val="1"/>
        <c:axId val="126030976"/>
        <c:axId val="126032512"/>
      </c:lineChart>
      <c:catAx>
        <c:axId val="126011264"/>
        <c:scaling>
          <c:orientation val="minMax"/>
        </c:scaling>
        <c:axPos val="b"/>
        <c:numFmt formatCode="General" sourceLinked="1"/>
        <c:tickLblPos val="nextTo"/>
        <c:crossAx val="126012800"/>
        <c:crosses val="autoZero"/>
        <c:auto val="1"/>
        <c:lblAlgn val="ctr"/>
        <c:lblOffset val="100"/>
      </c:catAx>
      <c:valAx>
        <c:axId val="126012800"/>
        <c:scaling>
          <c:orientation val="minMax"/>
        </c:scaling>
        <c:axPos val="l"/>
        <c:majorGridlines/>
        <c:numFmt formatCode="0" sourceLinked="1"/>
        <c:tickLblPos val="nextTo"/>
        <c:crossAx val="126011264"/>
        <c:crosses val="autoZero"/>
        <c:crossBetween val="between"/>
      </c:valAx>
      <c:catAx>
        <c:axId val="126030976"/>
        <c:scaling>
          <c:orientation val="minMax"/>
        </c:scaling>
        <c:delete val="1"/>
        <c:axPos val="b"/>
        <c:numFmt formatCode="General" sourceLinked="1"/>
        <c:tickLblPos val="none"/>
        <c:crossAx val="126032512"/>
        <c:crosses val="autoZero"/>
        <c:auto val="1"/>
        <c:lblAlgn val="ctr"/>
        <c:lblOffset val="100"/>
      </c:catAx>
      <c:valAx>
        <c:axId val="126032512"/>
        <c:scaling>
          <c:orientation val="minMax"/>
          <c:max val="0.8"/>
        </c:scaling>
        <c:axPos val="r"/>
        <c:numFmt formatCode="#,##0.00" sourceLinked="1"/>
        <c:tickLblPos val="nextTo"/>
        <c:crossAx val="12603097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2.1097046413502452E-2"/>
          <c:y val="0.7986111111111116"/>
          <c:w val="0.94984865040329958"/>
          <c:h val="0.20138882291685667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292989741210169"/>
          <c:y val="6.8781487662548824E-2"/>
          <c:w val="0.80492702456929865"/>
          <c:h val="0.516356139019115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плата, руб./чел.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8.2052396366528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892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6.0887310850014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18852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18891</c:v>
                </c:pt>
                <c:pt idx="1">
                  <c:v>18852</c:v>
                </c:pt>
                <c:pt idx="2">
                  <c:v>19323</c:v>
                </c:pt>
              </c:numCache>
            </c:numRef>
          </c:val>
        </c:ser>
        <c:axId val="126075648"/>
        <c:axId val="12607718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ФОТ в выручке,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2066398682232723E-2"/>
                  <c:y val="9.7652580056227026E-2"/>
                </c:manualLayout>
              </c:layout>
              <c:showVal val="1"/>
            </c:dLbl>
            <c:dLbl>
              <c:idx val="1"/>
              <c:layout>
                <c:manualLayout>
                  <c:x val="-5.8799502442005526E-2"/>
                  <c:y val="0.17638691322901837"/>
                </c:manualLayout>
              </c:layout>
              <c:showVal val="1"/>
            </c:dLbl>
            <c:dLbl>
              <c:idx val="2"/>
              <c:layout>
                <c:manualLayout>
                  <c:x val="-5.8799502442005581E-2"/>
                  <c:y val="9.10384068278805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0.39000000000000185</c:v>
                </c:pt>
                <c:pt idx="1">
                  <c:v>0.38000000000000184</c:v>
                </c:pt>
                <c:pt idx="2">
                  <c:v>0.46</c:v>
                </c:pt>
              </c:numCache>
            </c:numRef>
          </c:val>
        </c:ser>
        <c:marker val="1"/>
        <c:axId val="126103552"/>
        <c:axId val="126105088"/>
      </c:lineChart>
      <c:catAx>
        <c:axId val="126075648"/>
        <c:scaling>
          <c:orientation val="minMax"/>
        </c:scaling>
        <c:axPos val="b"/>
        <c:numFmt formatCode="General" sourceLinked="1"/>
        <c:tickLblPos val="nextTo"/>
        <c:crossAx val="126077184"/>
        <c:crosses val="autoZero"/>
        <c:auto val="1"/>
        <c:lblAlgn val="ctr"/>
        <c:lblOffset val="100"/>
      </c:catAx>
      <c:valAx>
        <c:axId val="126077184"/>
        <c:scaling>
          <c:orientation val="minMax"/>
        </c:scaling>
        <c:axPos val="l"/>
        <c:majorGridlines/>
        <c:numFmt formatCode="General" sourceLinked="1"/>
        <c:tickLblPos val="nextTo"/>
        <c:crossAx val="126075648"/>
        <c:crosses val="autoZero"/>
        <c:crossBetween val="between"/>
      </c:valAx>
      <c:catAx>
        <c:axId val="126103552"/>
        <c:scaling>
          <c:orientation val="minMax"/>
        </c:scaling>
        <c:delete val="1"/>
        <c:axPos val="b"/>
        <c:numFmt formatCode="General" sourceLinked="1"/>
        <c:tickLblPos val="none"/>
        <c:crossAx val="126105088"/>
        <c:crosses val="autoZero"/>
        <c:auto val="1"/>
        <c:lblAlgn val="ctr"/>
        <c:lblOffset val="100"/>
      </c:catAx>
      <c:valAx>
        <c:axId val="126105088"/>
        <c:scaling>
          <c:orientation val="minMax"/>
        </c:scaling>
        <c:axPos val="r"/>
        <c:numFmt formatCode="0%" sourceLinked="1"/>
        <c:tickLblPos val="nextTo"/>
        <c:crossAx val="12610355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2.4449877750612886E-3"/>
          <c:y val="0.82127659574468059"/>
          <c:w val="0.99755501222493892"/>
          <c:h val="0.17446808510639616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операционная прибыль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5209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операционная прибыль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7108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операционная прибыль</c:v>
                </c:pt>
              </c:strCache>
            </c:strRef>
          </c:cat>
          <c:val>
            <c:numRef>
              <c:f>Лист1!$B$4</c:f>
              <c:numCache>
                <c:formatCode>#,##0</c:formatCode>
                <c:ptCount val="1"/>
                <c:pt idx="0">
                  <c:v>1238</c:v>
                </c:pt>
              </c:numCache>
            </c:numRef>
          </c:val>
        </c:ser>
        <c:axId val="106105472"/>
        <c:axId val="91427200"/>
      </c:barChart>
      <c:catAx>
        <c:axId val="106105472"/>
        <c:scaling>
          <c:orientation val="minMax"/>
        </c:scaling>
        <c:delete val="1"/>
        <c:axPos val="l"/>
        <c:tickLblPos val="none"/>
        <c:crossAx val="91427200"/>
        <c:crosses val="autoZero"/>
        <c:auto val="1"/>
        <c:lblAlgn val="ctr"/>
        <c:lblOffset val="100"/>
      </c:catAx>
      <c:valAx>
        <c:axId val="91427200"/>
        <c:scaling>
          <c:orientation val="minMax"/>
        </c:scaling>
        <c:axPos val="b"/>
        <c:majorGridlines/>
        <c:numFmt formatCode="#,##0" sourceLinked="1"/>
        <c:tickLblPos val="nextTo"/>
        <c:crossAx val="10610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738224388188985"/>
          <c:y val="0.77292862585725153"/>
          <c:w val="0.57605812932172751"/>
          <c:h val="0.21593542742642083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ть по чистой прибыли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ть по чистой прибыли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ть по чистой прибыли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axId val="91367680"/>
        <c:axId val="91377664"/>
      </c:barChart>
      <c:catAx>
        <c:axId val="91367680"/>
        <c:scaling>
          <c:orientation val="minMax"/>
        </c:scaling>
        <c:delete val="1"/>
        <c:axPos val="l"/>
        <c:tickLblPos val="none"/>
        <c:crossAx val="91377664"/>
        <c:crosses val="autoZero"/>
        <c:auto val="1"/>
        <c:lblAlgn val="ctr"/>
        <c:lblOffset val="100"/>
      </c:catAx>
      <c:valAx>
        <c:axId val="91377664"/>
        <c:scaling>
          <c:orientation val="minMax"/>
        </c:scaling>
        <c:axPos val="b"/>
        <c:majorGridlines/>
        <c:numFmt formatCode="General" sourceLinked="1"/>
        <c:tickLblPos val="nextTo"/>
        <c:crossAx val="9136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2139274333"/>
          <c:y val="0.7039499668981728"/>
          <c:w val="0.45323977878445781"/>
          <c:h val="0.28800473286098632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Структура выручки по видам деятельности</a:t>
            </a:r>
            <a:r>
              <a:rPr lang="en-US" sz="1100" dirty="0"/>
              <a:t> </a:t>
            </a:r>
            <a:r>
              <a:rPr lang="ru-RU" sz="1100" dirty="0"/>
              <a:t>в</a:t>
            </a:r>
            <a:r>
              <a:rPr lang="en-US" sz="1100" dirty="0"/>
              <a:t> </a:t>
            </a:r>
            <a:r>
              <a:rPr lang="ru-RU" sz="1100" dirty="0" smtClean="0"/>
              <a:t>2016г</a:t>
            </a:r>
            <a:r>
              <a:rPr lang="ru-RU" sz="1100" dirty="0"/>
              <a:t>., (%)</a:t>
            </a:r>
          </a:p>
        </c:rich>
      </c:tx>
      <c:layout>
        <c:manualLayout>
          <c:xMode val="edge"/>
          <c:yMode val="edge"/>
          <c:x val="8.7927297124210962E-2"/>
          <c:y val="2.099961473147777E-2"/>
        </c:manualLayout>
      </c:layout>
    </c:title>
    <c:plotArea>
      <c:layout>
        <c:manualLayout>
          <c:layoutTarget val="inner"/>
          <c:xMode val="edge"/>
          <c:yMode val="edge"/>
          <c:x val="4.9369156170900562E-2"/>
          <c:y val="0.16470940336291501"/>
          <c:w val="0.5237041016074917"/>
          <c:h val="0.706617915469709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0344077476381021E-2"/>
                  <c:y val="-0.11567792654148062"/>
                </c:manualLayout>
              </c:layout>
              <c:showVal val="1"/>
            </c:dLbl>
            <c:dLbl>
              <c:idx val="1"/>
              <c:layout>
                <c:manualLayout>
                  <c:x val="0.11186732167404084"/>
                  <c:y val="5.4466170425511128E-3"/>
                </c:manualLayout>
              </c:layout>
              <c:showVal val="1"/>
            </c:dLbl>
            <c:dLbl>
              <c:idx val="2"/>
              <c:layout>
                <c:manualLayout>
                  <c:x val="0.11890674994543157"/>
                  <c:y val="3.9489015109432285E-2"/>
                </c:manualLayout>
              </c:layout>
              <c:showVal val="1"/>
            </c:dLbl>
            <c:dLbl>
              <c:idx val="3"/>
              <c:layout>
                <c:manualLayout>
                  <c:x val="2.1998719160745352E-3"/>
                  <c:y val="-0.32412128186941708"/>
                </c:manualLayout>
              </c:layout>
              <c:showVal val="1"/>
            </c:dLbl>
            <c:dLbl>
              <c:idx val="4"/>
              <c:layout>
                <c:manualLayout>
                  <c:x val="-7.1659297311246983E-2"/>
                  <c:y val="-9.1578358512005548E-2"/>
                </c:manualLayout>
              </c:layout>
              <c:showVal val="1"/>
            </c:dLbl>
            <c:dLbl>
              <c:idx val="5"/>
              <c:layout>
                <c:manualLayout>
                  <c:x val="-3.7715419637498401E-3"/>
                  <c:y val="-0.1156779265414806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Аренда имущества</c:v>
                </c:pt>
                <c:pt idx="1">
                  <c:v>Платная автостоянка</c:v>
                </c:pt>
                <c:pt idx="2">
                  <c:v>Техническое обслуживание и прочие услуги</c:v>
                </c:pt>
                <c:pt idx="3">
                  <c:v>Автотранспортные услуги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0.20709762816155688</c:v>
                </c:pt>
                <c:pt idx="1">
                  <c:v>8.9578936071262771E-2</c:v>
                </c:pt>
                <c:pt idx="2">
                  <c:v>0.1351554394877118</c:v>
                </c:pt>
                <c:pt idx="3">
                  <c:v>0.56816799627946912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61049616567507"/>
          <c:y val="0.14940311510104026"/>
          <c:w val="0.33211892999980064"/>
          <c:h val="0.68747238427207458"/>
        </c:manualLayout>
      </c:layout>
    </c:legend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Структура эксплуатационного фонда рабочего времени автотранспорта </a:t>
            </a:r>
            <a:r>
              <a:rPr lang="en-US" sz="1100" dirty="0"/>
              <a:t> </a:t>
            </a:r>
            <a:endParaRPr lang="ru-RU" sz="1100" dirty="0"/>
          </a:p>
          <a:p>
            <a:pPr>
              <a:defRPr sz="1100"/>
            </a:pPr>
            <a:r>
              <a:rPr lang="ru-RU" sz="1100" dirty="0"/>
              <a:t>в</a:t>
            </a:r>
            <a:r>
              <a:rPr lang="en-US" sz="1100" dirty="0"/>
              <a:t> </a:t>
            </a:r>
            <a:r>
              <a:rPr lang="ru-RU" sz="1100" dirty="0" smtClean="0"/>
              <a:t>2016   </a:t>
            </a:r>
            <a:r>
              <a:rPr lang="ru-RU" sz="1100" dirty="0"/>
              <a:t>г., (%)</a:t>
            </a:r>
          </a:p>
        </c:rich>
      </c:tx>
      <c:layout>
        <c:manualLayout>
          <c:xMode val="edge"/>
          <c:yMode val="edge"/>
          <c:x val="0.13665040340294329"/>
          <c:y val="4.6518971437036746E-2"/>
        </c:manualLayout>
      </c:layout>
    </c:title>
    <c:plotArea>
      <c:layout>
        <c:manualLayout>
          <c:layoutTarget val="inner"/>
          <c:xMode val="edge"/>
          <c:yMode val="edge"/>
          <c:x val="6.8719677108779714E-2"/>
          <c:y val="0.18289144725045742"/>
          <c:w val="0.56960880405816783"/>
          <c:h val="0.783938601857515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013757462067794"/>
                  <c:y val="-0.15849210372005498"/>
                </c:manualLayout>
              </c:layout>
              <c:showVal val="1"/>
            </c:dLbl>
            <c:dLbl>
              <c:idx val="1"/>
              <c:layout>
                <c:manualLayout>
                  <c:x val="-4.0502591352214352E-2"/>
                  <c:y val="-0.31961022712090453"/>
                </c:manualLayout>
              </c:layout>
              <c:showVal val="1"/>
            </c:dLbl>
            <c:dLbl>
              <c:idx val="2"/>
              <c:layout>
                <c:manualLayout>
                  <c:x val="8.6538686585081528E-2"/>
                  <c:y val="7.3289131587269449E-2"/>
                </c:manualLayout>
              </c:layout>
              <c:showVal val="1"/>
            </c:dLbl>
            <c:dLbl>
              <c:idx val="3"/>
              <c:layout>
                <c:manualLayout>
                  <c:x val="-7.5251031813114433E-2"/>
                  <c:y val="9.7718842116360727E-2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Собственный парк</c:v>
                </c:pt>
                <c:pt idx="1">
                  <c:v>Арендованный парк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0.6021625116746897</c:v>
                </c:pt>
                <c:pt idx="1">
                  <c:v>0.39783748832531191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800261592945558"/>
          <c:y val="0.61357263557598163"/>
          <c:w val="0.37046632124353646"/>
          <c:h val="0.28766283487769245"/>
        </c:manualLayout>
      </c:layout>
    </c:legend>
    <c:plotVisOnly val="1"/>
    <c:dispBlanksAs val="zero"/>
  </c:chart>
  <c:txPr>
    <a:bodyPr/>
    <a:lstStyle/>
    <a:p>
      <a:pPr>
        <a:defRPr sz="11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прибыль на 1 акцию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прибыль на 1 акцию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endParaRPr lang="en-US" dirty="0" smtClean="0"/>
                  </a:p>
                </c:rich>
              </c:tx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прибыль на 1 акцию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axId val="106184704"/>
        <c:axId val="106186240"/>
      </c:barChart>
      <c:catAx>
        <c:axId val="106184704"/>
        <c:scaling>
          <c:orientation val="minMax"/>
        </c:scaling>
        <c:delete val="1"/>
        <c:axPos val="l"/>
        <c:tickLblPos val="none"/>
        <c:crossAx val="106186240"/>
        <c:crosses val="autoZero"/>
        <c:auto val="1"/>
        <c:lblAlgn val="ctr"/>
        <c:lblOffset val="100"/>
      </c:catAx>
      <c:valAx>
        <c:axId val="106186240"/>
        <c:scaling>
          <c:orientation val="minMax"/>
        </c:scaling>
        <c:axPos val="b"/>
        <c:majorGridlines/>
        <c:numFmt formatCode="General" sourceLinked="1"/>
        <c:tickLblPos val="nextTo"/>
        <c:crossAx val="10618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58516637033274"/>
          <c:y val="0.79145148216767025"/>
          <c:w val="0.48210075353485965"/>
          <c:h val="0.18196503010654158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5194739570846902"/>
          <c:y val="0.23739862237529191"/>
          <c:w val="0.60853448057428361"/>
          <c:h val="0.42062469249449941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Операционный денежный поток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</c:ser>
        <c:axId val="106253696"/>
        <c:axId val="106226816"/>
      </c:barChart>
      <c:catAx>
        <c:axId val="106253696"/>
        <c:scaling>
          <c:orientation val="minMax"/>
        </c:scaling>
        <c:delete val="1"/>
        <c:axPos val="l"/>
        <c:tickLblPos val="none"/>
        <c:crossAx val="106226816"/>
        <c:crosses val="autoZero"/>
        <c:auto val="1"/>
        <c:lblAlgn val="ctr"/>
        <c:lblOffset val="100"/>
      </c:catAx>
      <c:valAx>
        <c:axId val="106226816"/>
        <c:scaling>
          <c:orientation val="minMax"/>
        </c:scaling>
        <c:axPos val="b"/>
        <c:majorGridlines/>
        <c:numFmt formatCode="General" sourceLinked="1"/>
        <c:tickLblPos val="nextTo"/>
        <c:crossAx val="10625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22402502717461"/>
          <c:y val="0.78795848794762657"/>
          <c:w val="0.53799729579257161"/>
          <c:h val="0.19634356050321292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выручки от автоперевозок</a:t>
            </a:r>
          </a:p>
        </c:rich>
      </c:tx>
      <c:layout>
        <c:manualLayout>
          <c:xMode val="edge"/>
          <c:yMode val="edge"/>
          <c:x val="0.19765870636405267"/>
          <c:y val="4.8501555382735255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472318938625634"/>
          <c:y val="0.15887471789524404"/>
          <c:w val="0.84703499177254959"/>
          <c:h val="0.51658420042369413"/>
        </c:manualLayout>
      </c:layout>
      <c:barChart>
        <c:barDir val="bar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Арендованным транспортом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0.45</c:v>
                </c:pt>
                <c:pt idx="2">
                  <c:v>0.31000000000000116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Собственным транспортом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0.53</c:v>
                </c:pt>
                <c:pt idx="1">
                  <c:v>0.55000000000000004</c:v>
                </c:pt>
                <c:pt idx="2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</c:ser>
        <c:gapWidth val="100"/>
        <c:overlap val="100"/>
        <c:axId val="115292032"/>
        <c:axId val="115293568"/>
      </c:barChart>
      <c:catAx>
        <c:axId val="115292032"/>
        <c:scaling>
          <c:orientation val="minMax"/>
        </c:scaling>
        <c:axPos val="l"/>
        <c:numFmt formatCode="General" sourceLinked="1"/>
        <c:tickLblPos val="nextTo"/>
        <c:crossAx val="115293568"/>
        <c:crosses val="autoZero"/>
        <c:auto val="1"/>
        <c:lblAlgn val="ctr"/>
        <c:lblOffset val="100"/>
      </c:catAx>
      <c:valAx>
        <c:axId val="115293568"/>
        <c:scaling>
          <c:orientation val="minMax"/>
          <c:max val="1"/>
          <c:min val="0"/>
        </c:scaling>
        <c:axPos val="b"/>
        <c:numFmt formatCode="0%" sourceLinked="0"/>
        <c:tickLblPos val="nextTo"/>
        <c:crossAx val="11529203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"/>
          <c:y val="0.75295626874790633"/>
          <c:w val="0.86319434221282365"/>
          <c:h val="0.14506270136651483"/>
        </c:manualLayout>
      </c:layout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49B10-D1DF-4A78-B29A-E097ED3CCD43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0DE64EA-F44C-4166-939D-305A278570EA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1) Увеличение объема грузоперевозок </a:t>
          </a:r>
        </a:p>
        <a:p>
          <a:pPr algn="ctr"/>
          <a:r>
            <a:rPr lang="ru-RU" sz="1400" dirty="0" smtClean="0">
              <a:solidFill>
                <a:schemeClr val="tx1"/>
              </a:solidFill>
            </a:rPr>
            <a:t>2) Обновление автопарка</a:t>
          </a:r>
          <a:endParaRPr lang="ru-RU" sz="1400" dirty="0">
            <a:solidFill>
              <a:schemeClr val="tx1"/>
            </a:solidFill>
          </a:endParaRPr>
        </a:p>
      </dgm:t>
    </dgm:pt>
    <dgm:pt modelId="{57560AD6-3849-46F1-936D-7E4F0111C693}" type="parTrans" cxnId="{603BA76F-CF36-4276-9D29-4B82FF5FD7D6}">
      <dgm:prSet/>
      <dgm:spPr/>
      <dgm:t>
        <a:bodyPr/>
        <a:lstStyle/>
        <a:p>
          <a:pPr algn="ctr"/>
          <a:endParaRPr lang="ru-RU" sz="1400">
            <a:solidFill>
              <a:schemeClr val="tx1"/>
            </a:solidFill>
          </a:endParaRPr>
        </a:p>
      </dgm:t>
    </dgm:pt>
    <dgm:pt modelId="{94A0C18E-563C-4DC2-AB89-823BD728C5F3}" type="sibTrans" cxnId="{603BA76F-CF36-4276-9D29-4B82FF5FD7D6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ctr"/>
          <a:endParaRPr lang="ru-RU" sz="1400">
            <a:solidFill>
              <a:schemeClr val="tx1"/>
            </a:solidFill>
          </a:endParaRPr>
        </a:p>
      </dgm:t>
    </dgm:pt>
    <dgm:pt modelId="{86B37CEE-107E-48BF-A55A-E3F54D4F3720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/>
              </a:solidFill>
            </a:rPr>
            <a:t>1) Увеличение объема оказываемых услуг  и развитие сопутствующих видов деятельности (Аренда, СТО, стоянка)</a:t>
          </a:r>
        </a:p>
        <a:p>
          <a:pPr algn="just"/>
          <a:endParaRPr lang="ru-RU" sz="1400" dirty="0">
            <a:solidFill>
              <a:schemeClr val="tx1"/>
            </a:solidFill>
          </a:endParaRPr>
        </a:p>
      </dgm:t>
    </dgm:pt>
    <dgm:pt modelId="{2E68631C-3DB3-4785-B802-6ABB2965916F}" type="parTrans" cxnId="{9B149AEF-F9BE-4256-B372-A4CE99BA82F3}">
      <dgm:prSet/>
      <dgm:spPr/>
      <dgm:t>
        <a:bodyPr/>
        <a:lstStyle/>
        <a:p>
          <a:pPr algn="ctr"/>
          <a:endParaRPr lang="ru-RU" sz="1400">
            <a:solidFill>
              <a:schemeClr val="tx1"/>
            </a:solidFill>
          </a:endParaRPr>
        </a:p>
      </dgm:t>
    </dgm:pt>
    <dgm:pt modelId="{EFE6123A-AA6C-494A-86F3-0EA631DC9443}" type="sibTrans" cxnId="{9B149AEF-F9BE-4256-B372-A4CE99BA82F3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algn="ctr"/>
          <a:endParaRPr lang="ru-RU" sz="1400">
            <a:solidFill>
              <a:schemeClr val="tx1"/>
            </a:solidFill>
          </a:endParaRPr>
        </a:p>
      </dgm:t>
    </dgm:pt>
    <dgm:pt modelId="{0E983A22-5130-41AD-914F-CB9FEDAB4CDE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Выполнение мероприятий по эффективному использованию существующей и приобретаемой материально-технической базы:</a:t>
          </a:r>
        </a:p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- реконструкция имеющихся складских площадок;</a:t>
          </a:r>
        </a:p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- применение инновационных схем выполнения ремонта и ТО; </a:t>
          </a:r>
        </a:p>
        <a:p>
          <a:endParaRPr lang="ru-RU" sz="1400" b="0" dirty="0" smtClean="0">
            <a:solidFill>
              <a:schemeClr val="tx1"/>
            </a:solidFill>
            <a:latin typeface="+mn-lt"/>
          </a:endParaRPr>
        </a:p>
      </dgm:t>
    </dgm:pt>
    <dgm:pt modelId="{1502E646-E5D0-402C-A51F-ADA678400858}" type="parTrans" cxnId="{EC84A7D3-EEE5-4A04-9F5C-18613110D6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E070CA-2F41-4EE9-ABFD-F836148A3CFE}" type="sibTrans" cxnId="{EC84A7D3-EEE5-4A04-9F5C-18613110D6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9A5D8C-6D93-491C-BF28-7E9E2F8111C8}" type="pres">
      <dgm:prSet presAssocID="{7D749B10-D1DF-4A78-B29A-E097ED3CCD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B4E3A-A551-4CD1-878D-30EAE0009C11}" type="pres">
      <dgm:prSet presAssocID="{7D749B10-D1DF-4A78-B29A-E097ED3CCD43}" presName="dummyMaxCanvas" presStyleCnt="0">
        <dgm:presLayoutVars/>
      </dgm:prSet>
      <dgm:spPr/>
    </dgm:pt>
    <dgm:pt modelId="{AB7F53FB-EEBB-4DC2-B650-77CEED8CC5C4}" type="pres">
      <dgm:prSet presAssocID="{7D749B10-D1DF-4A78-B29A-E097ED3CCD4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13281-624D-4049-A8B1-B1ECE2856079}" type="pres">
      <dgm:prSet presAssocID="{7D749B10-D1DF-4A78-B29A-E097ED3CCD43}" presName="ThreeNodes_2" presStyleLbl="node1" presStyleIdx="1" presStyleCnt="3" custLinFactNeighborY="-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9360-D301-48BB-9B35-56AD16665396}" type="pres">
      <dgm:prSet presAssocID="{7D749B10-D1DF-4A78-B29A-E097ED3CCD43}" presName="ThreeNodes_3" presStyleLbl="node1" presStyleIdx="2" presStyleCnt="3" custScaleY="12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9804C-4297-4AF5-BD22-0CB9234113D2}" type="pres">
      <dgm:prSet presAssocID="{7D749B10-D1DF-4A78-B29A-E097ED3CCD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7CDC9-F23D-49E4-B217-B2606C04FB52}" type="pres">
      <dgm:prSet presAssocID="{7D749B10-D1DF-4A78-B29A-E097ED3CCD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A7F6C-9F36-4B0E-AEA7-FD77A42A9D8B}" type="pres">
      <dgm:prSet presAssocID="{7D749B10-D1DF-4A78-B29A-E097ED3CCD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705D6-15C6-4DB1-88B9-13CBDFBD316D}" type="pres">
      <dgm:prSet presAssocID="{7D749B10-D1DF-4A78-B29A-E097ED3CCD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F6B69-746A-4E30-BB68-87A5F8B4C59A}" type="pres">
      <dgm:prSet presAssocID="{7D749B10-D1DF-4A78-B29A-E097ED3CCD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344B9-DD47-43AA-80C2-82E9DF996D9F}" type="presOf" srcId="{94A0C18E-563C-4DC2-AB89-823BD728C5F3}" destId="{4869804C-4297-4AF5-BD22-0CB9234113D2}" srcOrd="0" destOrd="0" presId="urn:microsoft.com/office/officeart/2005/8/layout/vProcess5"/>
    <dgm:cxn modelId="{905B24C9-6AE9-45DE-913F-9FD63C5EACBC}" type="presOf" srcId="{10DE64EA-F44C-4166-939D-305A278570EA}" destId="{AB7F53FB-EEBB-4DC2-B650-77CEED8CC5C4}" srcOrd="0" destOrd="0" presId="urn:microsoft.com/office/officeart/2005/8/layout/vProcess5"/>
    <dgm:cxn modelId="{57B84A7D-A966-4C66-B55F-5B3AD52839E5}" type="presOf" srcId="{10DE64EA-F44C-4166-939D-305A278570EA}" destId="{253A7F6C-9F36-4B0E-AEA7-FD77A42A9D8B}" srcOrd="1" destOrd="0" presId="urn:microsoft.com/office/officeart/2005/8/layout/vProcess5"/>
    <dgm:cxn modelId="{9B149AEF-F9BE-4256-B372-A4CE99BA82F3}" srcId="{7D749B10-D1DF-4A78-B29A-E097ED3CCD43}" destId="{86B37CEE-107E-48BF-A55A-E3F54D4F3720}" srcOrd="1" destOrd="0" parTransId="{2E68631C-3DB3-4785-B802-6ABB2965916F}" sibTransId="{EFE6123A-AA6C-494A-86F3-0EA631DC9443}"/>
    <dgm:cxn modelId="{0EBA4198-F121-4ED5-826C-E0533A18CDBF}" type="presOf" srcId="{86B37CEE-107E-48BF-A55A-E3F54D4F3720}" destId="{754705D6-15C6-4DB1-88B9-13CBDFBD316D}" srcOrd="1" destOrd="0" presId="urn:microsoft.com/office/officeart/2005/8/layout/vProcess5"/>
    <dgm:cxn modelId="{174CC31A-F072-4A22-8845-4515B0780721}" type="presOf" srcId="{EFE6123A-AA6C-494A-86F3-0EA631DC9443}" destId="{4607CDC9-F23D-49E4-B217-B2606C04FB52}" srcOrd="0" destOrd="0" presId="urn:microsoft.com/office/officeart/2005/8/layout/vProcess5"/>
    <dgm:cxn modelId="{603BA76F-CF36-4276-9D29-4B82FF5FD7D6}" srcId="{7D749B10-D1DF-4A78-B29A-E097ED3CCD43}" destId="{10DE64EA-F44C-4166-939D-305A278570EA}" srcOrd="0" destOrd="0" parTransId="{57560AD6-3849-46F1-936D-7E4F0111C693}" sibTransId="{94A0C18E-563C-4DC2-AB89-823BD728C5F3}"/>
    <dgm:cxn modelId="{08DD99F4-BA80-432B-9484-EEA45108C292}" type="presOf" srcId="{0E983A22-5130-41AD-914F-CB9FEDAB4CDE}" destId="{38329360-D301-48BB-9B35-56AD16665396}" srcOrd="0" destOrd="0" presId="urn:microsoft.com/office/officeart/2005/8/layout/vProcess5"/>
    <dgm:cxn modelId="{1B0BC5CA-B0F5-475E-A22A-8497863D1B4F}" type="presOf" srcId="{7D749B10-D1DF-4A78-B29A-E097ED3CCD43}" destId="{A09A5D8C-6D93-491C-BF28-7E9E2F8111C8}" srcOrd="0" destOrd="0" presId="urn:microsoft.com/office/officeart/2005/8/layout/vProcess5"/>
    <dgm:cxn modelId="{37AD59F5-F3AA-400A-9AAF-1FE31D33BCEC}" type="presOf" srcId="{0E983A22-5130-41AD-914F-CB9FEDAB4CDE}" destId="{D69F6B69-746A-4E30-BB68-87A5F8B4C59A}" srcOrd="1" destOrd="0" presId="urn:microsoft.com/office/officeart/2005/8/layout/vProcess5"/>
    <dgm:cxn modelId="{A5C6A4A1-366C-478B-9771-1AEE02A11919}" type="presOf" srcId="{86B37CEE-107E-48BF-A55A-E3F54D4F3720}" destId="{F5013281-624D-4049-A8B1-B1ECE2856079}" srcOrd="0" destOrd="0" presId="urn:microsoft.com/office/officeart/2005/8/layout/vProcess5"/>
    <dgm:cxn modelId="{EC84A7D3-EEE5-4A04-9F5C-18613110D64B}" srcId="{7D749B10-D1DF-4A78-B29A-E097ED3CCD43}" destId="{0E983A22-5130-41AD-914F-CB9FEDAB4CDE}" srcOrd="2" destOrd="0" parTransId="{1502E646-E5D0-402C-A51F-ADA678400858}" sibTransId="{A3E070CA-2F41-4EE9-ABFD-F836148A3CFE}"/>
    <dgm:cxn modelId="{DE23F1A9-9C9F-4572-A90D-2DC8848CB415}" type="presParOf" srcId="{A09A5D8C-6D93-491C-BF28-7E9E2F8111C8}" destId="{301B4E3A-A551-4CD1-878D-30EAE0009C11}" srcOrd="0" destOrd="0" presId="urn:microsoft.com/office/officeart/2005/8/layout/vProcess5"/>
    <dgm:cxn modelId="{B69481D7-B443-469A-A086-73696C66C321}" type="presParOf" srcId="{A09A5D8C-6D93-491C-BF28-7E9E2F8111C8}" destId="{AB7F53FB-EEBB-4DC2-B650-77CEED8CC5C4}" srcOrd="1" destOrd="0" presId="urn:microsoft.com/office/officeart/2005/8/layout/vProcess5"/>
    <dgm:cxn modelId="{2479BF59-4B9F-4D47-98F3-079D63B6FA59}" type="presParOf" srcId="{A09A5D8C-6D93-491C-BF28-7E9E2F8111C8}" destId="{F5013281-624D-4049-A8B1-B1ECE2856079}" srcOrd="2" destOrd="0" presId="urn:microsoft.com/office/officeart/2005/8/layout/vProcess5"/>
    <dgm:cxn modelId="{09C5B9D7-97F6-482A-9683-6216652E96FB}" type="presParOf" srcId="{A09A5D8C-6D93-491C-BF28-7E9E2F8111C8}" destId="{38329360-D301-48BB-9B35-56AD16665396}" srcOrd="3" destOrd="0" presId="urn:microsoft.com/office/officeart/2005/8/layout/vProcess5"/>
    <dgm:cxn modelId="{C94DBA80-A75C-4546-AE52-8709815F3503}" type="presParOf" srcId="{A09A5D8C-6D93-491C-BF28-7E9E2F8111C8}" destId="{4869804C-4297-4AF5-BD22-0CB9234113D2}" srcOrd="4" destOrd="0" presId="urn:microsoft.com/office/officeart/2005/8/layout/vProcess5"/>
    <dgm:cxn modelId="{0E5CC9F9-1281-4CC0-92FC-C63FE6E71C4E}" type="presParOf" srcId="{A09A5D8C-6D93-491C-BF28-7E9E2F8111C8}" destId="{4607CDC9-F23D-49E4-B217-B2606C04FB52}" srcOrd="5" destOrd="0" presId="urn:microsoft.com/office/officeart/2005/8/layout/vProcess5"/>
    <dgm:cxn modelId="{B830D99F-173B-43F5-B502-FDD2DA012842}" type="presParOf" srcId="{A09A5D8C-6D93-491C-BF28-7E9E2F8111C8}" destId="{253A7F6C-9F36-4B0E-AEA7-FD77A42A9D8B}" srcOrd="6" destOrd="0" presId="urn:microsoft.com/office/officeart/2005/8/layout/vProcess5"/>
    <dgm:cxn modelId="{057F108C-29C1-4A38-856F-A23863A61992}" type="presParOf" srcId="{A09A5D8C-6D93-491C-BF28-7E9E2F8111C8}" destId="{754705D6-15C6-4DB1-88B9-13CBDFBD316D}" srcOrd="7" destOrd="0" presId="urn:microsoft.com/office/officeart/2005/8/layout/vProcess5"/>
    <dgm:cxn modelId="{90107643-1E59-49EB-A319-AB3E540A8D1E}" type="presParOf" srcId="{A09A5D8C-6D93-491C-BF28-7E9E2F8111C8}" destId="{D69F6B69-746A-4E30-BB68-87A5F8B4C59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4A18A-D4E4-4C52-9521-696BDD76B8B4}" type="doc">
      <dgm:prSet loTypeId="urn:microsoft.com/office/officeart/2005/8/layout/pyramid1" loCatId="pyramid" qsTypeId="urn:microsoft.com/office/officeart/2005/8/quickstyle/3d7" qsCatId="3D" csTypeId="urn:microsoft.com/office/officeart/2005/8/colors/accent3_5" csCatId="accent3" phldr="1"/>
      <dgm:spPr/>
    </dgm:pt>
    <dgm:pt modelId="{D409B849-B989-417C-B281-28CF20349F08}">
      <dgm:prSet phldrT="[Текст]" custT="1"/>
      <dgm:spPr/>
      <dgm:t>
        <a:bodyPr/>
        <a:lstStyle/>
        <a:p>
          <a:endParaRPr lang="ru-RU" sz="1400" dirty="0" smtClean="0">
            <a:latin typeface="+mn-lt"/>
            <a:cs typeface="AGLettericaCondensedC"/>
          </a:endParaRPr>
        </a:p>
        <a:p>
          <a:endParaRPr lang="ru-RU" sz="1400" dirty="0" smtClean="0">
            <a:latin typeface="+mn-lt"/>
            <a:cs typeface="AGLettericaCondensedC"/>
          </a:endParaRPr>
        </a:p>
        <a:p>
          <a:endParaRPr lang="ru-RU" sz="1400" dirty="0" smtClean="0">
            <a:latin typeface="+mn-lt"/>
            <a:cs typeface="AGLettericaCondensedC"/>
          </a:endParaRPr>
        </a:p>
        <a:p>
          <a:endParaRPr lang="ru-RU" sz="1400" dirty="0" smtClean="0">
            <a:latin typeface="+mn-lt"/>
            <a:cs typeface="AGLettericaCondensedC"/>
          </a:endParaRPr>
        </a:p>
        <a:p>
          <a:r>
            <a:rPr lang="ru-RU" sz="1400" dirty="0" smtClean="0">
              <a:latin typeface="+mn-lt"/>
              <a:cs typeface="AGLettericaCondensedC"/>
            </a:rPr>
            <a:t>Общее собрание </a:t>
          </a:r>
          <a:endParaRPr lang="en-US" sz="1400" dirty="0" smtClean="0">
            <a:latin typeface="+mn-lt"/>
            <a:cs typeface="AGLettericaCondensedC"/>
          </a:endParaRPr>
        </a:p>
        <a:p>
          <a:r>
            <a:rPr lang="ru-RU" sz="1400" dirty="0" smtClean="0">
              <a:latin typeface="+mn-lt"/>
              <a:cs typeface="AGLettericaCondensedC"/>
            </a:rPr>
            <a:t>акционеров Общества</a:t>
          </a:r>
        </a:p>
        <a:p>
          <a:r>
            <a:rPr lang="ru-RU" sz="1400" dirty="0" smtClean="0">
              <a:latin typeface="+mn-lt"/>
              <a:cs typeface="AGLettericaCondensedC"/>
            </a:rPr>
            <a:t>Высший орган управления</a:t>
          </a:r>
          <a:endParaRPr lang="ru-RU" sz="1400" dirty="0">
            <a:latin typeface="+mn-lt"/>
          </a:endParaRPr>
        </a:p>
      </dgm:t>
    </dgm:pt>
    <dgm:pt modelId="{8C6E7BAA-192A-4C9A-9B73-86938A2BD0F9}" type="parTrans" cxnId="{F54C4051-E9B5-42DF-AC7C-C289841B53ED}">
      <dgm:prSet/>
      <dgm:spPr/>
      <dgm:t>
        <a:bodyPr/>
        <a:lstStyle/>
        <a:p>
          <a:endParaRPr lang="ru-RU"/>
        </a:p>
      </dgm:t>
    </dgm:pt>
    <dgm:pt modelId="{788D1ABA-95A6-42AB-9E0D-69DABB34388A}" type="sibTrans" cxnId="{F54C4051-E9B5-42DF-AC7C-C289841B53ED}">
      <dgm:prSet/>
      <dgm:spPr/>
      <dgm:t>
        <a:bodyPr/>
        <a:lstStyle/>
        <a:p>
          <a:endParaRPr lang="ru-RU"/>
        </a:p>
      </dgm:t>
    </dgm:pt>
    <dgm:pt modelId="{53AD4ADA-0177-4EE1-984F-ACBB2733602E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Arial" pitchFamily="34" charset="0"/>
            </a:rPr>
            <a:t>Единоличный исполнительный орган </a:t>
          </a:r>
        </a:p>
        <a:p>
          <a:r>
            <a:rPr lang="ru-RU" sz="1400" dirty="0" smtClean="0">
              <a:latin typeface="+mn-lt"/>
              <a:cs typeface="Arial" pitchFamily="34" charset="0"/>
            </a:rPr>
            <a:t>генеральный директор ОАО «ТТС»</a:t>
          </a:r>
          <a:endParaRPr lang="ru-RU" sz="1400" dirty="0">
            <a:latin typeface="+mn-lt"/>
          </a:endParaRPr>
        </a:p>
      </dgm:t>
    </dgm:pt>
    <dgm:pt modelId="{0118F69D-35DC-43F2-A967-93DE313189F1}" type="parTrans" cxnId="{EE1233BE-68BF-4B28-8823-E11F5BCA3281}">
      <dgm:prSet/>
      <dgm:spPr/>
      <dgm:t>
        <a:bodyPr/>
        <a:lstStyle/>
        <a:p>
          <a:endParaRPr lang="ru-RU"/>
        </a:p>
      </dgm:t>
    </dgm:pt>
    <dgm:pt modelId="{D316C66A-0C91-4184-ABC6-E8AD57A85FE7}" type="sibTrans" cxnId="{EE1233BE-68BF-4B28-8823-E11F5BCA3281}">
      <dgm:prSet/>
      <dgm:spPr/>
      <dgm:t>
        <a:bodyPr/>
        <a:lstStyle/>
        <a:p>
          <a:endParaRPr lang="ru-RU"/>
        </a:p>
      </dgm:t>
    </dgm:pt>
    <dgm:pt modelId="{763252FD-8850-46E4-9CB5-56321A775C33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AGLettericaCondensedC"/>
            </a:rPr>
            <a:t>Совет директоров Общества </a:t>
          </a:r>
        </a:p>
        <a:p>
          <a:r>
            <a:rPr lang="ru-RU" sz="1400" dirty="0" smtClean="0">
              <a:latin typeface="+mn-lt"/>
              <a:cs typeface="AGLettericaCondensedC"/>
            </a:rPr>
            <a:t>Общее руководство деятельностью общества</a:t>
          </a:r>
          <a:endParaRPr lang="ru-RU" sz="1400" dirty="0">
            <a:latin typeface="+mn-lt"/>
            <a:cs typeface="AGLettericaCondensedC"/>
          </a:endParaRPr>
        </a:p>
      </dgm:t>
    </dgm:pt>
    <dgm:pt modelId="{788570D1-A68F-4123-9A41-C81495008128}" type="sibTrans" cxnId="{62457B4E-7FC3-42D5-A412-7C243C4B5BA5}">
      <dgm:prSet/>
      <dgm:spPr/>
      <dgm:t>
        <a:bodyPr/>
        <a:lstStyle/>
        <a:p>
          <a:endParaRPr lang="ru-RU"/>
        </a:p>
      </dgm:t>
    </dgm:pt>
    <dgm:pt modelId="{98C35DAD-4E5C-45F0-A012-1BEA414376E2}" type="parTrans" cxnId="{62457B4E-7FC3-42D5-A412-7C243C4B5BA5}">
      <dgm:prSet/>
      <dgm:spPr/>
      <dgm:t>
        <a:bodyPr/>
        <a:lstStyle/>
        <a:p>
          <a:endParaRPr lang="ru-RU"/>
        </a:p>
      </dgm:t>
    </dgm:pt>
    <dgm:pt modelId="{1F2AA3E2-9ECF-4082-8912-AD4808146179}" type="pres">
      <dgm:prSet presAssocID="{5144A18A-D4E4-4C52-9521-696BDD76B8B4}" presName="Name0" presStyleCnt="0">
        <dgm:presLayoutVars>
          <dgm:dir/>
          <dgm:animLvl val="lvl"/>
          <dgm:resizeHandles val="exact"/>
        </dgm:presLayoutVars>
      </dgm:prSet>
      <dgm:spPr/>
    </dgm:pt>
    <dgm:pt modelId="{BFBA092E-B16A-48E7-ADB4-7F3E5E913F8F}" type="pres">
      <dgm:prSet presAssocID="{D409B849-B989-417C-B281-28CF20349F08}" presName="Name8" presStyleCnt="0"/>
      <dgm:spPr/>
    </dgm:pt>
    <dgm:pt modelId="{A4F03B00-05CD-4B00-AA8B-38245AD640FE}" type="pres">
      <dgm:prSet presAssocID="{D409B849-B989-417C-B281-28CF20349F08}" presName="level" presStyleLbl="node1" presStyleIdx="0" presStyleCnt="3" custScaleY="161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1A10-616C-45A7-8C52-4CE25CE2F6BD}" type="pres">
      <dgm:prSet presAssocID="{D409B849-B989-417C-B281-28CF20349F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74DDB-DA06-4459-8137-39A680527197}" type="pres">
      <dgm:prSet presAssocID="{763252FD-8850-46E4-9CB5-56321A775C33}" presName="Name8" presStyleCnt="0"/>
      <dgm:spPr/>
    </dgm:pt>
    <dgm:pt modelId="{0E365636-177C-40A3-AB1A-06F155ED3E6D}" type="pres">
      <dgm:prSet presAssocID="{763252FD-8850-46E4-9CB5-56321A775C3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E051E-AF86-45AF-8DBC-997A428E3150}" type="pres">
      <dgm:prSet presAssocID="{763252FD-8850-46E4-9CB5-56321A775C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1CF20-7FBE-4D29-B923-85912D2ECB2B}" type="pres">
      <dgm:prSet presAssocID="{53AD4ADA-0177-4EE1-984F-ACBB2733602E}" presName="Name8" presStyleCnt="0"/>
      <dgm:spPr/>
    </dgm:pt>
    <dgm:pt modelId="{B9B2D5DE-791C-4B18-8D72-43F3126A1026}" type="pres">
      <dgm:prSet presAssocID="{53AD4ADA-0177-4EE1-984F-ACBB273360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D6A0B-13A1-4D2F-B964-9D5D2E65CE43}" type="pres">
      <dgm:prSet presAssocID="{53AD4ADA-0177-4EE1-984F-ACBB273360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CF029-ACC4-4A17-B7A1-CA9C6ADEC6AD}" type="presOf" srcId="{5144A18A-D4E4-4C52-9521-696BDD76B8B4}" destId="{1F2AA3E2-9ECF-4082-8912-AD4808146179}" srcOrd="0" destOrd="0" presId="urn:microsoft.com/office/officeart/2005/8/layout/pyramid1"/>
    <dgm:cxn modelId="{F68A16F3-AF80-497A-940B-FBF060A7C120}" type="presOf" srcId="{D409B849-B989-417C-B281-28CF20349F08}" destId="{A6131A10-616C-45A7-8C52-4CE25CE2F6BD}" srcOrd="1" destOrd="0" presId="urn:microsoft.com/office/officeart/2005/8/layout/pyramid1"/>
    <dgm:cxn modelId="{F54C4051-E9B5-42DF-AC7C-C289841B53ED}" srcId="{5144A18A-D4E4-4C52-9521-696BDD76B8B4}" destId="{D409B849-B989-417C-B281-28CF20349F08}" srcOrd="0" destOrd="0" parTransId="{8C6E7BAA-192A-4C9A-9B73-86938A2BD0F9}" sibTransId="{788D1ABA-95A6-42AB-9E0D-69DABB34388A}"/>
    <dgm:cxn modelId="{31225D65-241A-462E-AB44-524FF11A60B4}" type="presOf" srcId="{D409B849-B989-417C-B281-28CF20349F08}" destId="{A4F03B00-05CD-4B00-AA8B-38245AD640FE}" srcOrd="0" destOrd="0" presId="urn:microsoft.com/office/officeart/2005/8/layout/pyramid1"/>
    <dgm:cxn modelId="{EE1233BE-68BF-4B28-8823-E11F5BCA3281}" srcId="{5144A18A-D4E4-4C52-9521-696BDD76B8B4}" destId="{53AD4ADA-0177-4EE1-984F-ACBB2733602E}" srcOrd="2" destOrd="0" parTransId="{0118F69D-35DC-43F2-A967-93DE313189F1}" sibTransId="{D316C66A-0C91-4184-ABC6-E8AD57A85FE7}"/>
    <dgm:cxn modelId="{9029B70B-F25D-46AE-8696-7E52A67094C8}" type="presOf" srcId="{53AD4ADA-0177-4EE1-984F-ACBB2733602E}" destId="{DE5D6A0B-13A1-4D2F-B964-9D5D2E65CE43}" srcOrd="1" destOrd="0" presId="urn:microsoft.com/office/officeart/2005/8/layout/pyramid1"/>
    <dgm:cxn modelId="{62457B4E-7FC3-42D5-A412-7C243C4B5BA5}" srcId="{5144A18A-D4E4-4C52-9521-696BDD76B8B4}" destId="{763252FD-8850-46E4-9CB5-56321A775C33}" srcOrd="1" destOrd="0" parTransId="{98C35DAD-4E5C-45F0-A012-1BEA414376E2}" sibTransId="{788570D1-A68F-4123-9A41-C81495008128}"/>
    <dgm:cxn modelId="{913DD695-5DEF-403C-84B2-0EFD91D48E23}" type="presOf" srcId="{763252FD-8850-46E4-9CB5-56321A775C33}" destId="{0E365636-177C-40A3-AB1A-06F155ED3E6D}" srcOrd="0" destOrd="0" presId="urn:microsoft.com/office/officeart/2005/8/layout/pyramid1"/>
    <dgm:cxn modelId="{370A57DE-BC90-4D1F-848A-9A458E859A3E}" type="presOf" srcId="{763252FD-8850-46E4-9CB5-56321A775C33}" destId="{86CE051E-AF86-45AF-8DBC-997A428E3150}" srcOrd="1" destOrd="0" presId="urn:microsoft.com/office/officeart/2005/8/layout/pyramid1"/>
    <dgm:cxn modelId="{E7EEBE27-9F98-4439-A512-BF379B139543}" type="presOf" srcId="{53AD4ADA-0177-4EE1-984F-ACBB2733602E}" destId="{B9B2D5DE-791C-4B18-8D72-43F3126A1026}" srcOrd="0" destOrd="0" presId="urn:microsoft.com/office/officeart/2005/8/layout/pyramid1"/>
    <dgm:cxn modelId="{BA8EA247-CBDC-4207-BD68-DC612F209E25}" type="presParOf" srcId="{1F2AA3E2-9ECF-4082-8912-AD4808146179}" destId="{BFBA092E-B16A-48E7-ADB4-7F3E5E913F8F}" srcOrd="0" destOrd="0" presId="urn:microsoft.com/office/officeart/2005/8/layout/pyramid1"/>
    <dgm:cxn modelId="{2265E0AD-D636-4698-AADC-2B4F61269C31}" type="presParOf" srcId="{BFBA092E-B16A-48E7-ADB4-7F3E5E913F8F}" destId="{A4F03B00-05CD-4B00-AA8B-38245AD640FE}" srcOrd="0" destOrd="0" presId="urn:microsoft.com/office/officeart/2005/8/layout/pyramid1"/>
    <dgm:cxn modelId="{7B70BA78-06C5-49E8-B7F8-62FE0A8EEBB1}" type="presParOf" srcId="{BFBA092E-B16A-48E7-ADB4-7F3E5E913F8F}" destId="{A6131A10-616C-45A7-8C52-4CE25CE2F6BD}" srcOrd="1" destOrd="0" presId="urn:microsoft.com/office/officeart/2005/8/layout/pyramid1"/>
    <dgm:cxn modelId="{4FB37EB2-1BAE-473C-84DF-47A6E9E1C3DA}" type="presParOf" srcId="{1F2AA3E2-9ECF-4082-8912-AD4808146179}" destId="{81C74DDB-DA06-4459-8137-39A680527197}" srcOrd="1" destOrd="0" presId="urn:microsoft.com/office/officeart/2005/8/layout/pyramid1"/>
    <dgm:cxn modelId="{0EB222D1-E034-4E87-90CB-ED4AF844523D}" type="presParOf" srcId="{81C74DDB-DA06-4459-8137-39A680527197}" destId="{0E365636-177C-40A3-AB1A-06F155ED3E6D}" srcOrd="0" destOrd="0" presId="urn:microsoft.com/office/officeart/2005/8/layout/pyramid1"/>
    <dgm:cxn modelId="{E348A2BE-1E62-4EBB-8E74-2E2549F28261}" type="presParOf" srcId="{81C74DDB-DA06-4459-8137-39A680527197}" destId="{86CE051E-AF86-45AF-8DBC-997A428E3150}" srcOrd="1" destOrd="0" presId="urn:microsoft.com/office/officeart/2005/8/layout/pyramid1"/>
    <dgm:cxn modelId="{C2A5D8F5-BBCE-47F1-A040-1D6AF2D9841C}" type="presParOf" srcId="{1F2AA3E2-9ECF-4082-8912-AD4808146179}" destId="{0AA1CF20-7FBE-4D29-B923-85912D2ECB2B}" srcOrd="2" destOrd="0" presId="urn:microsoft.com/office/officeart/2005/8/layout/pyramid1"/>
    <dgm:cxn modelId="{DC82D3A2-D885-4AAC-B108-18C41DD168E0}" type="presParOf" srcId="{0AA1CF20-7FBE-4D29-B923-85912D2ECB2B}" destId="{B9B2D5DE-791C-4B18-8D72-43F3126A1026}" srcOrd="0" destOrd="0" presId="urn:microsoft.com/office/officeart/2005/8/layout/pyramid1"/>
    <dgm:cxn modelId="{15693870-6273-4192-B502-98468E89BBC0}" type="presParOf" srcId="{0AA1CF20-7FBE-4D29-B923-85912D2ECB2B}" destId="{DE5D6A0B-13A1-4D2F-B964-9D5D2E65CE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F53FB-EEBB-4DC2-B650-77CEED8CC5C4}">
      <dsp:nvSpPr>
        <dsp:cNvPr id="0" name=""/>
        <dsp:cNvSpPr/>
      </dsp:nvSpPr>
      <dsp:spPr>
        <a:xfrm>
          <a:off x="0" y="-64524"/>
          <a:ext cx="6394646" cy="12459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1) Увеличение объема грузоперевозок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2) Обновление автопарка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-64524"/>
        <a:ext cx="5123150" cy="1245953"/>
      </dsp:txXfrm>
    </dsp:sp>
    <dsp:sp modelId="{F5013281-624D-4049-A8B1-B1ECE2856079}">
      <dsp:nvSpPr>
        <dsp:cNvPr id="0" name=""/>
        <dsp:cNvSpPr/>
      </dsp:nvSpPr>
      <dsp:spPr>
        <a:xfrm>
          <a:off x="564233" y="1344868"/>
          <a:ext cx="6394646" cy="12459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1) Увеличение объема оказываемых услуг  и развитие сопутствующих видов деятельности (Аренда, СТО, стоянка)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564233" y="1344868"/>
        <a:ext cx="5020542" cy="1245953"/>
      </dsp:txXfrm>
    </dsp:sp>
    <dsp:sp modelId="{38329360-D301-48BB-9B35-56AD16665396}">
      <dsp:nvSpPr>
        <dsp:cNvPr id="0" name=""/>
        <dsp:cNvSpPr/>
      </dsp:nvSpPr>
      <dsp:spPr>
        <a:xfrm>
          <a:off x="1128466" y="2713650"/>
          <a:ext cx="6394646" cy="150405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Выполнение мероприятий по эффективному использованию существующей и приобретаемой материально-технической базы: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- реконструкция имеющихся складских площадок;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- применение инновационных схем выполнения ремонта и ТО;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solidFill>
              <a:schemeClr val="tx1"/>
            </a:solidFill>
            <a:latin typeface="+mn-lt"/>
          </a:endParaRPr>
        </a:p>
      </dsp:txBody>
      <dsp:txXfrm>
        <a:off x="1128466" y="2713650"/>
        <a:ext cx="5020542" cy="1504053"/>
      </dsp:txXfrm>
    </dsp:sp>
    <dsp:sp modelId="{4869804C-4297-4AF5-BD22-0CB9234113D2}">
      <dsp:nvSpPr>
        <dsp:cNvPr id="0" name=""/>
        <dsp:cNvSpPr/>
      </dsp:nvSpPr>
      <dsp:spPr>
        <a:xfrm>
          <a:off x="5584776" y="880323"/>
          <a:ext cx="809869" cy="809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5584776" y="880323"/>
        <a:ext cx="809869" cy="809869"/>
      </dsp:txXfrm>
    </dsp:sp>
    <dsp:sp modelId="{4607CDC9-F23D-49E4-B217-B2606C04FB52}">
      <dsp:nvSpPr>
        <dsp:cNvPr id="0" name=""/>
        <dsp:cNvSpPr/>
      </dsp:nvSpPr>
      <dsp:spPr>
        <a:xfrm>
          <a:off x="6149009" y="2325629"/>
          <a:ext cx="809869" cy="809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6149009" y="2325629"/>
        <a:ext cx="809869" cy="809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0.08365</cdr:x>
      <cdr:y>0.0491</cdr:y>
    </cdr:from>
    <cdr:to>
      <cdr:x>0.86229</cdr:x>
      <cdr:y>0.19459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8499" y="90729"/>
          <a:ext cx="2220019" cy="2688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 Выручка от продаж (тыс. руб.)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0.03527</cdr:y>
    </cdr:from>
    <cdr:to>
      <cdr:x>0.98592</cdr:x>
      <cdr:y>0.18254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50800"/>
          <a:ext cx="2912964" cy="212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Операционный денежный поток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(тыс. руб.)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0.13419</cdr:x>
      <cdr:y>0.05754</cdr:y>
    </cdr:from>
    <cdr:to>
      <cdr:x>0.93909</cdr:x>
      <cdr:y>0.20322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2181" y="101941"/>
          <a:ext cx="2352391" cy="2580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Чистая прибыль (тыс. руб.)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0.24697</cdr:x>
      <cdr:y>0</cdr:y>
    </cdr:from>
    <cdr:to>
      <cdr:x>0.88496</cdr:x>
      <cdr:y>0.20258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6" y="0"/>
          <a:ext cx="2232248" cy="3595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Рентабельность чистой прибыли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0.22676</cdr:x>
      <cdr:y>0.04763</cdr:y>
    </cdr:from>
    <cdr:to>
      <cdr:x>1</cdr:x>
      <cdr:y>0.1914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9578" y="82262"/>
          <a:ext cx="2283172" cy="2483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Чистая прибыль на 1 акцию (руб.)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0.21092</cdr:x>
      <cdr:y>0.00679</cdr:y>
    </cdr:from>
    <cdr:to>
      <cdr:x>1</cdr:x>
      <cdr:y>0.15406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96678" y="11246"/>
          <a:ext cx="2232247" cy="2440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Объем оказан. услуг ( тыс. м/час)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0.20272</cdr:x>
      <cdr:y>0.47368</cdr:y>
    </cdr:from>
    <cdr:to>
      <cdr:x>0.28664</cdr:x>
      <cdr:y>0.57895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3609" y="1398459"/>
          <a:ext cx="432048" cy="31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2016г.</a:t>
          </a:r>
          <a:endParaRPr lang="ru-RU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0.29984</cdr:x>
      <cdr:y>0.47059</cdr:y>
    </cdr:from>
    <cdr:to>
      <cdr:x>0.45539</cdr:x>
      <cdr:y>0.61765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1152128"/>
          <a:ext cx="504038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2014г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0.2973</cdr:x>
      <cdr:y>0.41935</cdr:y>
    </cdr:from>
    <cdr:to>
      <cdr:x>0.48649</cdr:x>
      <cdr:y>0.61291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936104"/>
          <a:ext cx="504058" cy="43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2015г.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54F07B-BEA5-412C-98D6-DD28F0F77667}" type="datetimeFigureOut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6D2F45-D53C-4EEE-8599-04C075DC2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0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5A87-9C62-4695-85A4-BE850D580EDF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D499-1956-49F8-8F5C-8B964443BC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661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D41A-DD5E-4831-9888-59E137EFFAB0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FA22-75B1-4CE1-92D4-B10DFB58A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5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3D08-2AD7-415A-A788-3F5B7ECD4866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8818-E871-40DC-81FE-B7CD62AC4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72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3423-45BD-4BD8-89C7-7586F301425F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6617-DB51-4B3F-87CC-01C15B9F2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9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B237-7AB1-4468-9626-BFC3EC7D199F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8ED7-5436-4F58-9687-21281C89FE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48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837F-C02D-4508-8E89-8F943FEC9E4F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4D1-6826-4C09-835D-D45488F0B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511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D748-E24D-4E78-9E1E-651DB5CBE71F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A02F-8C1D-48B4-BB6D-754F64E8E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269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4FAD-1AA1-47CE-8BF5-937845BF89EC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E0D5-5C84-49A6-A831-BA2819C1D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1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0405-3731-49E0-83BA-7648E0BB30C4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9815-687B-40C0-ABF1-803308047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00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AB64-34F1-4A09-902E-C0397DA4480D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245E-7AF3-4857-B4A4-5720835B4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451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E112-C1FB-4B22-B950-A307EA54382C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65B5-C618-4001-9CE3-FAD0FCB46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8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30D93-D8E6-4364-A048-84ACC7109786}" type="datetime1">
              <a:rPr lang="ru-RU"/>
              <a:pPr>
                <a:defRPr/>
              </a:pPr>
              <a:t>26.06.2017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3DB6E-BD9C-40C1-B053-1C2AB7201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ts-corp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2.jpeg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73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74538" y="6237312"/>
            <a:ext cx="323396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Россия,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352800, г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Туапсе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ул. Бондаренко,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(86167)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60-005 </a:t>
            </a:r>
            <a:endParaRPr lang="en-US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tuapse@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mail.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4624"/>
            <a:ext cx="514711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Годовой отчет</a:t>
            </a: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ОАО «ТУАПСЕТРАНССЕРВИС»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978" y="4509120"/>
            <a:ext cx="21579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cap="all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</a:t>
            </a:r>
            <a:r>
              <a:rPr lang="ru-RU" sz="9600" b="1" cap="all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sz="96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9" name="Picture 5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3494"/>
            <a:ext cx="1362075" cy="125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админ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590465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1959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10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6947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СТРАТЕГИЯ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Стратегия</a:t>
            </a:r>
          </a:p>
        </p:txBody>
      </p:sp>
      <p:pic>
        <p:nvPicPr>
          <p:cNvPr id="7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660482318"/>
              </p:ext>
            </p:extLst>
          </p:nvPr>
        </p:nvGraphicFramePr>
        <p:xfrm>
          <a:off x="1585842" y="1004013"/>
          <a:ext cx="7523113" cy="415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7"/>
          <p:cNvGrpSpPr/>
          <p:nvPr/>
        </p:nvGrpSpPr>
        <p:grpSpPr>
          <a:xfrm rot="3123051">
            <a:off x="1124755" y="3557898"/>
            <a:ext cx="873349" cy="745056"/>
            <a:chOff x="5106415" y="2798064"/>
            <a:chExt cx="581152" cy="581152"/>
          </a:xfrm>
          <a:solidFill>
            <a:schemeClr val="accent3">
              <a:lumMod val="75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5106415" y="2798064"/>
              <a:ext cx="581152" cy="58115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низ 4"/>
            <p:cNvSpPr/>
            <p:nvPr/>
          </p:nvSpPr>
          <p:spPr>
            <a:xfrm>
              <a:off x="5237174" y="2798064"/>
              <a:ext cx="319634" cy="437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pic>
        <p:nvPicPr>
          <p:cNvPr id="3" name="Picture 2" descr="D:\Users\A.Belukhin\Desktop\samosval-kama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" y="4327412"/>
            <a:ext cx="2545667" cy="1939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773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11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3200306"/>
              </p:ext>
            </p:extLst>
          </p:nvPr>
        </p:nvGraphicFramePr>
        <p:xfrm>
          <a:off x="323528" y="1052736"/>
          <a:ext cx="8424938" cy="49133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708"/>
                <a:gridCol w="1148703"/>
                <a:gridCol w="1185883"/>
                <a:gridCol w="1175526"/>
                <a:gridCol w="1212706"/>
                <a:gridCol w="1212706"/>
                <a:gridCol w="1212706"/>
              </a:tblGrid>
              <a:tr h="6515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Выручка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EBITDA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, тыс.руб.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Производственные затраты на удельную единицу продукции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Рентабельность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EBITDA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Чистая   прибыль на   акцию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Чистый долг/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EBITDA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4" marB="45714" anchor="ctr"/>
                </a:tc>
              </a:tr>
              <a:tr h="14508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Определение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Доходы, полученные компанией от реализации услуг,                      тыс.руб.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EBITDA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, рассчитанный по методике, утв.Приказом №54 от 22.10.2012г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Затраты,    которые несет компания на</a:t>
                      </a:r>
                    </a:p>
                    <a:p>
                      <a:pPr algn="ctr"/>
                      <a:r>
                        <a:rPr lang="ru-RU" sz="1000" dirty="0" smtClean="0"/>
                        <a:t> 1  руб. доходов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Отношение показателя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EBITDA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к доходам Общества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Размер чистой прибыли на 1 акцию, руб.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Показатель показывает способность компании погашать займы за счет собственных средств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  <a:tr h="2330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г.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36846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6359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0,83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17,3%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77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0,66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  <a:tr h="2330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2015г.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36463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8209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0,78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22,5%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105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0,44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  <a:tr h="256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2016г.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27953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1798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0,96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6,4%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18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1,95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  <a:tr h="5438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Изменение к прошлому году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-23,3%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-78,1%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+23,1%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-351,6%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-82,9%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+mj-lt"/>
                        </a:rPr>
                        <a:t>+343%</a:t>
                      </a:r>
                      <a:endParaRPr lang="ru-RU" sz="1000" b="0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  <a:tr h="132089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Комментарии, причины</a:t>
                      </a:r>
                      <a:r>
                        <a:rPr lang="ru-RU" sz="1000" baseline="0" dirty="0" smtClean="0"/>
                        <a:t> отклонений</a:t>
                      </a:r>
                      <a:endParaRPr lang="ru-RU" sz="1000" b="1" dirty="0"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Снижение доходов от аренды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Уменьшение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показателя 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EBITDA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Увеличение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показателя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за счет снижения доходов от аренды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Уменьшение</a:t>
                      </a:r>
                    </a:p>
                    <a:p>
                      <a:pPr algn="ctr"/>
                      <a:r>
                        <a:rPr lang="ru-RU" sz="1000" dirty="0" smtClean="0"/>
                        <a:t>показателя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EBITDA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Уменьшение  </a:t>
                      </a:r>
                      <a:r>
                        <a:rPr lang="ru-RU" sz="1000" baseline="0" dirty="0" smtClean="0"/>
                        <a:t> показателя </a:t>
                      </a:r>
                      <a:r>
                        <a:rPr lang="ru-RU" sz="1000" dirty="0" smtClean="0"/>
                        <a:t>чистой прибыли Общества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Уменьшение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показателя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EBITDA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EuropeC"/>
                        <a:cs typeface="EuropeC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9" marR="91449" marT="45714" marB="45714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99" y="137500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СТРАТЕГИЯ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Ключевые финансовые показатели</a:t>
            </a:r>
            <a:endParaRPr lang="en-US" sz="1400" b="1" dirty="0">
              <a:latin typeface="EuropeC"/>
              <a:cs typeface="EuropeC"/>
            </a:endParaRPr>
          </a:p>
        </p:txBody>
      </p:sp>
      <p:pic>
        <p:nvPicPr>
          <p:cNvPr id="9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773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7500"/>
            <a:ext cx="508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СТРАТЕГИЯ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Ключевые нефинансовые показатели</a:t>
            </a:r>
            <a:endParaRPr lang="en-US" sz="1400" b="1" dirty="0">
              <a:latin typeface="EuropeC"/>
              <a:cs typeface="EuropeC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887159"/>
              </p:ext>
            </p:extLst>
          </p:nvPr>
        </p:nvGraphicFramePr>
        <p:xfrm>
          <a:off x="251520" y="1124744"/>
          <a:ext cx="8568953" cy="5120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8919"/>
                <a:gridCol w="1936044"/>
                <a:gridCol w="1897714"/>
                <a:gridCol w="1683187"/>
                <a:gridCol w="1483089"/>
              </a:tblGrid>
              <a:tr h="79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Отработано </a:t>
                      </a:r>
                      <a:r>
                        <a:rPr lang="ru-RU" sz="1400" u="none" strike="noStrike" dirty="0" smtClean="0">
                          <a:effectLst/>
                        </a:rPr>
                        <a:t>м/час 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Производительность одного работника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Коэффициент выпуска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Общий пробег, </a:t>
                      </a:r>
                      <a:r>
                        <a:rPr lang="ru-RU" sz="1400" u="none" strike="noStrike" dirty="0" smtClean="0">
                          <a:effectLst/>
                        </a:rPr>
                        <a:t>км.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1066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Определение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Общее количество  отработанных машино-часов,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(тыс. м/час.)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отработанных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м/часов </a:t>
                      </a:r>
                      <a:r>
                        <a:rPr lang="ru-RU" sz="1400" u="none" strike="noStrike" dirty="0">
                          <a:effectLst/>
                        </a:rPr>
                        <a:t>на одного работника, </a:t>
                      </a:r>
                      <a:r>
                        <a:rPr lang="ru-RU" sz="1400" u="none" strike="noStrike" dirty="0" smtClean="0">
                          <a:effectLst/>
                        </a:rPr>
                        <a:t>(м/час.)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Показатель, характеризующий занятость </a:t>
                      </a:r>
                      <a:r>
                        <a:rPr lang="ru-RU" sz="1400" u="none" strike="noStrike" dirty="0" smtClean="0">
                          <a:effectLst/>
                        </a:rPr>
                        <a:t>автотранспорта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Количество пройденных км, </a:t>
                      </a:r>
                      <a:r>
                        <a:rPr lang="ru-RU" sz="1400" u="none" strike="noStrike" dirty="0" smtClean="0">
                          <a:effectLst/>
                        </a:rPr>
                        <a:t>(тыс. км.)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590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Значение </a:t>
                      </a:r>
                      <a:r>
                        <a:rPr lang="ru-RU" sz="1400" u="none" strike="noStrike" dirty="0" smtClean="0">
                          <a:effectLst/>
                        </a:rPr>
                        <a:t> в 2014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681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Значение в 2015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522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Значение в 2016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522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Изменения к </a:t>
                      </a:r>
                      <a:r>
                        <a:rPr lang="ru-RU" sz="1400" u="none" strike="noStrike" dirty="0" smtClean="0">
                          <a:effectLst/>
                        </a:rPr>
                        <a:t>2015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  <a:tr h="931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Комментарии, причины отклонений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Объем оказанных  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услуг по грузовому автотранспорту  на уровне прошлого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Снижение среднесписочной численности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работников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Снижение заявок на оказываемые  услуги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Уменьшение расстояния перевозок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/>
                </a:tc>
              </a:tr>
            </a:tbl>
          </a:graphicData>
        </a:graphic>
      </p:graphicFrame>
      <p:pic>
        <p:nvPicPr>
          <p:cNvPr id="7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331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8" y="137500"/>
            <a:ext cx="63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СТРАТЕГИЯ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Стратегия в действии</a:t>
            </a:r>
            <a:r>
              <a:rPr lang="ru-RU" sz="1400" b="1" dirty="0">
                <a:latin typeface="EuropeC"/>
                <a:cs typeface="EuropeC"/>
              </a:rPr>
              <a:t>. </a:t>
            </a:r>
            <a:endParaRPr lang="en-US" sz="1400" b="1" dirty="0">
              <a:latin typeface="EuropeC"/>
              <a:cs typeface="EuropeC"/>
            </a:endParaRPr>
          </a:p>
        </p:txBody>
      </p: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93" y="928545"/>
            <a:ext cx="4275475" cy="31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5963" y="1268760"/>
            <a:ext cx="377800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обновление парка самосвального для работы со сторонними организациями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293096"/>
            <a:ext cx="377991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обновление парка с учетом производственной программы </a:t>
            </a:r>
            <a:r>
              <a:rPr lang="ru-RU" dirty="0" smtClean="0"/>
              <a:t>АО </a:t>
            </a:r>
            <a:r>
              <a:rPr lang="ru-RU" dirty="0"/>
              <a:t>«ТМТП».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5445224"/>
          <a:ext cx="871296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Приобретенные автомобили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осуществляют перевозки как специализированных грузов с применением КМУ,  так и грузов общего назначения.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админ\Pictures\2-KO-440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2564903"/>
            <a:ext cx="4104456" cy="251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3331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0631" y="2579863"/>
            <a:ext cx="2993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Обзор рынка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13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6670"/>
            <a:ext cx="6184913" cy="36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9571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РЫНКА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Положение Общества в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796" y="4005064"/>
            <a:ext cx="8244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n-lt"/>
                <a:cs typeface="Arial" charset="0"/>
              </a:rPr>
              <a:t>          ОАО «Туапсетранссервис» является одним из ведущих предприятий города по грузоперевозкам. </a:t>
            </a:r>
          </a:p>
          <a:p>
            <a:pPr algn="just">
              <a:defRPr/>
            </a:pPr>
            <a:r>
              <a:rPr lang="ru-RU" sz="1400" dirty="0">
                <a:latin typeface="+mn-lt"/>
                <a:cs typeface="Arial" charset="0"/>
              </a:rPr>
              <a:t>Предприятие в основном осуществляет городские и пригородные </a:t>
            </a:r>
            <a:r>
              <a:rPr lang="ru-RU" sz="1400" dirty="0" smtClean="0">
                <a:latin typeface="+mn-lt"/>
                <a:cs typeface="Arial" charset="0"/>
              </a:rPr>
              <a:t>перевозки и оказывает комплекс услуг </a:t>
            </a:r>
            <a:r>
              <a:rPr lang="ru-RU" sz="1400" dirty="0">
                <a:latin typeface="+mn-lt"/>
                <a:cs typeface="Arial" charset="0"/>
              </a:rPr>
              <a:t>по </a:t>
            </a:r>
            <a:r>
              <a:rPr lang="ru-RU" sz="1400" dirty="0" smtClean="0">
                <a:latin typeface="+mn-lt"/>
                <a:cs typeface="Arial" charset="0"/>
              </a:rPr>
              <a:t>доставке инертных материалов и прочих грузов как для юридических лиц, так и для населения.</a:t>
            </a:r>
            <a:endParaRPr lang="ru-RU" sz="1400" dirty="0"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+mn-lt"/>
                <a:cs typeface="Arial" charset="0"/>
              </a:rPr>
              <a:t>        Особенностью местного рынка является превалирующее число частных предпринимателей занимающихся перевозкой грузов которые влияют на ценовую политику на рынке.                                  Ценовая политика формируется с учетом конъюнктуры рынка и прогнозируемого уровня инфляции.</a:t>
            </a:r>
          </a:p>
          <a:p>
            <a:pPr algn="just">
              <a:defRPr/>
            </a:pPr>
            <a:r>
              <a:rPr lang="ru-RU" sz="1400" dirty="0">
                <a:latin typeface="+mn-lt"/>
                <a:cs typeface="Arial" charset="0"/>
              </a:rPr>
              <a:t>Общество на ряду с грузоперевозками оказывает </a:t>
            </a:r>
            <a:r>
              <a:rPr lang="ru-RU" sz="1400" dirty="0" smtClean="0">
                <a:latin typeface="+mn-lt"/>
                <a:cs typeface="Arial" charset="0"/>
              </a:rPr>
              <a:t>сопутствующие услуги </a:t>
            </a:r>
            <a:r>
              <a:rPr lang="ru-RU" sz="1400" dirty="0">
                <a:latin typeface="+mn-lt"/>
                <a:cs typeface="Arial" charset="0"/>
              </a:rPr>
              <a:t>по ремонту и техническому </a:t>
            </a:r>
            <a:r>
              <a:rPr lang="ru-RU" sz="1400" dirty="0" smtClean="0">
                <a:latin typeface="+mn-lt"/>
                <a:cs typeface="Arial" charset="0"/>
              </a:rPr>
              <a:t>обслуживанию </a:t>
            </a:r>
            <a:r>
              <a:rPr lang="ru-RU" sz="1400" dirty="0">
                <a:latin typeface="+mn-lt"/>
                <a:cs typeface="Arial" charset="0"/>
              </a:rPr>
              <a:t>автотранспортных средств, аренде территорий и услуги автостоянки. </a:t>
            </a:r>
          </a:p>
        </p:txBody>
      </p:sp>
      <p:pic>
        <p:nvPicPr>
          <p:cNvPr id="12290" name="Picture 2" descr="D:\Users\A.Belukhin\Desktop\musso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5822"/>
            <a:ext cx="8451701" cy="2817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331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РЫНКА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Выручка компании</a:t>
            </a:r>
          </a:p>
        </p:txBody>
      </p:sp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7795095"/>
              </p:ext>
            </p:extLst>
          </p:nvPr>
        </p:nvGraphicFramePr>
        <p:xfrm>
          <a:off x="4863283" y="836712"/>
          <a:ext cx="417760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4206564"/>
              </p:ext>
            </p:extLst>
          </p:nvPr>
        </p:nvGraphicFramePr>
        <p:xfrm>
          <a:off x="539552" y="3933056"/>
          <a:ext cx="3976218" cy="22087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51537"/>
                <a:gridCol w="1254641"/>
                <a:gridCol w="870040"/>
              </a:tblGrid>
              <a:tr h="348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в 2016г.т.руб.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 </a:t>
                      </a:r>
                      <a:r>
                        <a:rPr lang="ru-RU" sz="1400" u="none" strike="noStrike" dirty="0" smtClean="0"/>
                        <a:t>2015г</a:t>
                      </a:r>
                      <a:r>
                        <a:rPr lang="ru-RU" sz="1400" u="none" strike="noStrike" dirty="0"/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</a:tr>
              <a:tr h="628777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400" u="none" strike="noStrike" dirty="0" smtClean="0"/>
                        <a:t>Арендованным</a:t>
                      </a:r>
                      <a:r>
                        <a:rPr lang="ru-RU" sz="1400" u="none" strike="noStrike" baseline="0" dirty="0" smtClean="0"/>
                        <a:t> транспортом</a:t>
                      </a:r>
                    </a:p>
                    <a:p>
                      <a:pPr marL="180000" algn="l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u="none" strike="noStrike" kern="1200" dirty="0" smtClean="0"/>
                        <a:t>4880</a:t>
                      </a:r>
                    </a:p>
                    <a:p>
                      <a:pPr marL="0" algn="ctr" defTabSz="457200" rtl="0" eaLnBrk="1" fontAlgn="b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171450" indent="-171450" algn="ctr" defTabSz="457200" rtl="0" eaLnBrk="1" fontAlgn="b" latinLnBrk="0" hangingPunct="1">
                        <a:buFontTx/>
                        <a:buNone/>
                      </a:pPr>
                      <a:r>
                        <a:rPr lang="ru-RU" sz="1400" u="none" strike="noStrike" kern="1200" baseline="0" dirty="0" smtClean="0"/>
                        <a:t>-36 </a:t>
                      </a:r>
                      <a:r>
                        <a:rPr lang="ru-RU" sz="1400" u="none" strike="noStrike" kern="1200" dirty="0" smtClean="0"/>
                        <a:t>%</a:t>
                      </a:r>
                    </a:p>
                    <a:p>
                      <a:pPr marL="171450" indent="-171450" algn="ctr" defTabSz="457200" rtl="0" eaLnBrk="1" fontAlgn="b" latinLnBrk="0" hangingPunct="1">
                        <a:buFontTx/>
                        <a:buChar char="-"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</a:tr>
              <a:tr h="422257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400" u="none" strike="noStrike" dirty="0" smtClean="0"/>
                        <a:t>Собственным транспортом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11002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u="none" strike="noStrike" kern="1200" dirty="0" smtClean="0"/>
                        <a:t>+20%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</a:tr>
              <a:tr h="328101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Выручка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от аренды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5789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-54%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</a:tr>
              <a:tr h="446277">
                <a:tc>
                  <a:txBody>
                    <a:bodyPr/>
                    <a:lstStyle/>
                    <a:p>
                      <a:pPr marL="180000" algn="l" fontAlgn="t"/>
                      <a:endParaRPr lang="ru-RU" sz="1400" u="none" strike="noStrike" dirty="0" smtClean="0"/>
                    </a:p>
                    <a:p>
                      <a:pPr marL="180000" algn="l" fontAlgn="t"/>
                      <a:r>
                        <a:rPr lang="ru-RU" sz="1400" u="none" strike="noStrike" dirty="0" smtClean="0"/>
                        <a:t>Прочие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6282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u="none" strike="noStrike" kern="1200" dirty="0" smtClean="0"/>
                        <a:t>-9%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3600" y="3789040"/>
            <a:ext cx="401955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2016 </a:t>
            </a:r>
            <a:r>
              <a:rPr lang="ru-RU" sz="1400" dirty="0">
                <a:solidFill>
                  <a:schemeClr val="tx1"/>
                </a:solidFill>
              </a:rPr>
              <a:t>году произошли изменения в структуре </a:t>
            </a:r>
            <a:r>
              <a:rPr lang="ru-RU" sz="1400" dirty="0" smtClean="0">
                <a:solidFill>
                  <a:schemeClr val="tx1"/>
                </a:solidFill>
              </a:rPr>
              <a:t>выручки, </a:t>
            </a:r>
            <a:r>
              <a:rPr lang="ru-RU" sz="1400" dirty="0">
                <a:solidFill>
                  <a:schemeClr val="tx1"/>
                </a:solidFill>
              </a:rPr>
              <a:t>доля выручки </a:t>
            </a:r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>
                <a:solidFill>
                  <a:schemeClr val="tx1"/>
                </a:solidFill>
              </a:rPr>
              <a:t>собственного </a:t>
            </a:r>
            <a:r>
              <a:rPr lang="ru-RU" sz="1400" dirty="0" smtClean="0">
                <a:solidFill>
                  <a:schemeClr val="tx1"/>
                </a:solidFill>
              </a:rPr>
              <a:t>автотранспорта увеличилась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20 % и составила 11002тыс.руб., доля </a:t>
            </a:r>
            <a:r>
              <a:rPr lang="ru-RU" sz="1400" dirty="0">
                <a:solidFill>
                  <a:schemeClr val="tx1"/>
                </a:solidFill>
              </a:rPr>
              <a:t>выручки арендованным транспортом </a:t>
            </a:r>
            <a:r>
              <a:rPr lang="ru-RU" sz="1400" dirty="0" smtClean="0">
                <a:solidFill>
                  <a:schemeClr val="tx1"/>
                </a:solidFill>
              </a:rPr>
              <a:t>снизилась на 36% и составила 4880тыс.руб. Так же произошло снижение выручки от аренды на 54% и составил 5789тыс.руб., и  уменьшение выручки по прочим доходам  на 9% и составил 6282тыс.руб.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7931500"/>
              </p:ext>
            </p:extLst>
          </p:nvPr>
        </p:nvGraphicFramePr>
        <p:xfrm>
          <a:off x="107504" y="784960"/>
          <a:ext cx="4680520" cy="314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5779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0631" y="2579863"/>
            <a:ext cx="2993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Обзор деятельности компании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4</a:t>
            </a:r>
          </a:p>
        </p:txBody>
      </p:sp>
      <p:pic>
        <p:nvPicPr>
          <p:cNvPr id="13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" y="1374540"/>
            <a:ext cx="61245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8872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130175"/>
            <a:ext cx="518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EuropeC"/>
                <a:ea typeface="EuropeC"/>
                <a:cs typeface="EuropeC"/>
              </a:rPr>
              <a:t>ОБЗОР ДЕЯТЕЛЬНОСТИ КОМПАНИИ</a:t>
            </a:r>
          </a:p>
          <a:p>
            <a:pPr eaLnBrk="1" hangingPunct="1"/>
            <a:r>
              <a:rPr lang="ru-RU" sz="1400" b="1" dirty="0">
                <a:latin typeface="EuropeC"/>
                <a:ea typeface="EuropeC"/>
                <a:cs typeface="EuropeC"/>
              </a:rPr>
              <a:t>Финансовые результаты</a:t>
            </a:r>
          </a:p>
        </p:txBody>
      </p:sp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45209587"/>
              </p:ext>
            </p:extLst>
          </p:nvPr>
        </p:nvGraphicFramePr>
        <p:xfrm>
          <a:off x="395536" y="1268760"/>
          <a:ext cx="4454078" cy="26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950" y="981075"/>
            <a:ext cx="44640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20" b="1" dirty="0" smtClean="0">
                <a:solidFill>
                  <a:schemeClr val="tx1"/>
                </a:solidFill>
              </a:rPr>
              <a:t>Динамика </a:t>
            </a:r>
            <a:r>
              <a:rPr lang="ru-RU" sz="1320" b="1" dirty="0">
                <a:solidFill>
                  <a:schemeClr val="tx1"/>
                </a:solidFill>
              </a:rPr>
              <a:t>выручки по видам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933450"/>
            <a:ext cx="2952006" cy="25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20" b="1" dirty="0">
                <a:solidFill>
                  <a:schemeClr val="tx1"/>
                </a:solidFill>
              </a:rPr>
              <a:t>Основные финансовые показатели</a:t>
            </a:r>
          </a:p>
        </p:txBody>
      </p:sp>
      <p:graphicFrame>
        <p:nvGraphicFramePr>
          <p:cNvPr id="15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68723267"/>
              </p:ext>
            </p:extLst>
          </p:nvPr>
        </p:nvGraphicFramePr>
        <p:xfrm>
          <a:off x="4788024" y="1268760"/>
          <a:ext cx="435597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878968"/>
              </p:ext>
            </p:extLst>
          </p:nvPr>
        </p:nvGraphicFramePr>
        <p:xfrm>
          <a:off x="395535" y="4005064"/>
          <a:ext cx="4681287" cy="2236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5433"/>
                <a:gridCol w="585161"/>
                <a:gridCol w="480132"/>
                <a:gridCol w="480132"/>
                <a:gridCol w="480132"/>
                <a:gridCol w="480132"/>
                <a:gridCol w="600165"/>
              </a:tblGrid>
              <a:tr h="32360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320" u="none" strike="noStrike" dirty="0">
                          <a:effectLst/>
                        </a:rPr>
                        <a:t>Показатели финансовой деятельности Общества</a:t>
                      </a:r>
                      <a:endParaRPr lang="ru-RU" sz="132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b"/>
                </a:tc>
              </a:tr>
              <a:tr h="24456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</a:t>
                      </a:r>
                      <a:r>
                        <a:rPr lang="ru-RU" sz="1100" u="none" strike="noStrike" dirty="0" smtClean="0">
                          <a:effectLst/>
                        </a:rPr>
                        <a:t>. изм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% изменения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выручка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тыс</a:t>
                      </a:r>
                      <a:r>
                        <a:rPr lang="ru-RU" sz="1100" u="none" strike="noStrike" dirty="0" smtClean="0">
                          <a:effectLst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Прибыль от продаж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тыс</a:t>
                      </a:r>
                      <a:r>
                        <a:rPr lang="ru-RU" sz="1100" u="none" strike="noStrike" dirty="0" smtClean="0">
                          <a:effectLst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9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Чистая </a:t>
                      </a:r>
                      <a:r>
                        <a:rPr lang="ru-RU" sz="1100" u="none" strike="noStrike" dirty="0">
                          <a:effectLst/>
                        </a:rPr>
                        <a:t>прибыль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тыс</a:t>
                      </a:r>
                      <a:r>
                        <a:rPr lang="ru-RU" sz="1100" u="none" strike="noStrike" dirty="0" smtClean="0">
                          <a:effectLst/>
                        </a:rPr>
                        <a:t>. руб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Рентабельность  чистой </a:t>
                      </a:r>
                      <a:r>
                        <a:rPr lang="ru-RU" sz="1100" u="none" strike="noStrike" dirty="0">
                          <a:effectLst/>
                        </a:rPr>
                        <a:t>прибыли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81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Операционный денежный </a:t>
                      </a:r>
                      <a:r>
                        <a:rPr lang="ru-RU" sz="1100" u="none" strike="noStrike" dirty="0">
                          <a:effectLst/>
                        </a:rPr>
                        <a:t>поток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4309966"/>
              </p:ext>
            </p:extLst>
          </p:nvPr>
        </p:nvGraphicFramePr>
        <p:xfrm>
          <a:off x="5197475" y="3980631"/>
          <a:ext cx="394652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956376" y="4077072"/>
            <a:ext cx="1008062" cy="18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187362"/>
            <a:ext cx="966788" cy="11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9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148064" y="1080865"/>
            <a:ext cx="776819" cy="11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60212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19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86000" y="130175"/>
            <a:ext cx="518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EuropeC"/>
                <a:ea typeface="EuropeC"/>
                <a:cs typeface="EuropeC"/>
              </a:rPr>
              <a:t>ОБЗОР ДЕЯТЕЛЬНОСТИ КОМПАНИИ</a:t>
            </a:r>
          </a:p>
          <a:p>
            <a:pPr eaLnBrk="1" hangingPunct="1"/>
            <a:r>
              <a:rPr lang="ru-RU" sz="1400" b="1" dirty="0">
                <a:latin typeface="EuropeC"/>
                <a:ea typeface="EuropeC"/>
                <a:cs typeface="EuropeC"/>
              </a:rPr>
              <a:t>Финансовые результаты</a:t>
            </a:r>
          </a:p>
        </p:txBody>
      </p:sp>
      <p:cxnSp>
        <p:nvCxnSpPr>
          <p:cNvPr id="6" name="Straight Connector 9"/>
          <p:cNvCxnSpPr/>
          <p:nvPr/>
        </p:nvCxnSpPr>
        <p:spPr>
          <a:xfrm>
            <a:off x="0" y="765175"/>
            <a:ext cx="54133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630810177"/>
              </p:ext>
            </p:extLst>
          </p:nvPr>
        </p:nvGraphicFramePr>
        <p:xfrm>
          <a:off x="4658990" y="931864"/>
          <a:ext cx="4332287" cy="248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5"/>
          <p:cNvSpPr>
            <a:spLocks noGrp="1"/>
          </p:cNvSpPr>
          <p:nvPr>
            <p:ph sz="quarter" idx="4294967295"/>
          </p:nvPr>
        </p:nvSpPr>
        <p:spPr>
          <a:xfrm>
            <a:off x="4355976" y="3284984"/>
            <a:ext cx="4788024" cy="3024336"/>
          </a:xfrm>
        </p:spPr>
        <p:txBody>
          <a:bodyPr/>
          <a:lstStyle/>
          <a:p>
            <a:pPr marL="179388" indent="-3238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400" dirty="0" smtClean="0"/>
              <a:t>В 2016 году произошло снижение объемов по автотранспортным услугам в связи с ростом конкуренции, в регионе присутствия компании.</a:t>
            </a:r>
          </a:p>
          <a:p>
            <a:pPr marL="179388" indent="-3238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400" dirty="0" smtClean="0"/>
              <a:t>Выручка от аренды имущества уменьшилась на 6924 тыс. руб. по сравнению с 2015 годом в связи с отсутствием арендаторов.</a:t>
            </a:r>
          </a:p>
          <a:p>
            <a:pPr marL="179388" indent="-3238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400" dirty="0" smtClean="0"/>
              <a:t>Выручка от использования платной автостоянки снизилась на 274 т. р. по сравнению с 2015 годом за счет  снижения спроса.</a:t>
            </a:r>
          </a:p>
          <a:p>
            <a:pPr marL="179388" indent="-32385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400" dirty="0" smtClean="0"/>
              <a:t>Выручка от технического обслуживания автотранспорта понизилась на381т.р.за счет снижения заявок  на оказываемые  услуги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07256"/>
            <a:ext cx="4746426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20" b="1" dirty="0">
                <a:solidFill>
                  <a:schemeClr val="tx1"/>
                </a:solidFill>
              </a:rPr>
              <a:t>Основным видом деятельности Общества является оказание автотранспортных услуг.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93239787"/>
              </p:ext>
            </p:extLst>
          </p:nvPr>
        </p:nvGraphicFramePr>
        <p:xfrm>
          <a:off x="-468560" y="3501008"/>
          <a:ext cx="5437187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8095360"/>
              </p:ext>
            </p:extLst>
          </p:nvPr>
        </p:nvGraphicFramePr>
        <p:xfrm>
          <a:off x="-468560" y="1052737"/>
          <a:ext cx="37073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Объект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665569"/>
              </p:ext>
            </p:extLst>
          </p:nvPr>
        </p:nvGraphicFramePr>
        <p:xfrm>
          <a:off x="1403648" y="1052736"/>
          <a:ext cx="4403725" cy="270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71600" y="4941168"/>
            <a:ext cx="59531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2016 </a:t>
            </a:r>
            <a:r>
              <a:rPr lang="ru-RU" sz="1100" b="1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322587"/>
            <a:ext cx="5937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2014 </a:t>
            </a:r>
            <a:r>
              <a:rPr lang="ru-RU" sz="1100" b="1" dirty="0">
                <a:solidFill>
                  <a:schemeClr val="tx1"/>
                </a:solidFill>
              </a:rPr>
              <a:t>г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204864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2015 </a:t>
            </a:r>
            <a:r>
              <a:rPr lang="ru-RU" sz="1100" b="1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84368" y="755665"/>
            <a:ext cx="1150938" cy="23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0212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473125" y="6237312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0" y="190558"/>
            <a:ext cx="2441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1" i="0" strike="noStrike" cap="none" normalizeH="0" baseline="0" dirty="0" smtClean="0">
                <a:ln>
                  <a:noFill/>
                </a:ln>
                <a:solidFill>
                  <a:srgbClr val="4F4F4F"/>
                </a:solidFill>
                <a:effectLst/>
                <a:latin typeface="+mn-lt"/>
                <a:ea typeface="Times New Roman" pitchFamily="18" charset="0"/>
              </a:rPr>
              <a:t>«</a:t>
            </a:r>
            <a:r>
              <a:rPr kumimoji="0" lang="ru-RU" sz="1000" b="1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Предварительно Утвержден»</a:t>
            </a:r>
            <a:endParaRPr kumimoji="0" lang="ru-RU" sz="10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lang="ru-RU" sz="1000" dirty="0" smtClean="0">
                <a:latin typeface="+mn-lt"/>
                <a:ea typeface="Times New Roman" pitchFamily="18" charset="0"/>
              </a:rPr>
              <a:t>Советом директоров</a:t>
            </a:r>
            <a:endParaRPr kumimoji="0" lang="ru-RU" sz="1000" b="0" i="0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0" i="0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ОАО «ТТС»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endParaRPr kumimoji="0" lang="ru-RU" sz="1000" b="0" i="0" strike="noStrike" cap="none" normalizeH="0" baseline="0" dirty="0" smtClean="0">
              <a:ln>
                <a:noFill/>
              </a:ln>
              <a:solidFill>
                <a:srgbClr val="4F4F4F"/>
              </a:solidFill>
              <a:effectLst/>
              <a:latin typeface="+mn-lt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Протокол №  55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от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lang="ru-RU" sz="1000" dirty="0" smtClean="0">
                <a:latin typeface="+mn-lt"/>
                <a:ea typeface="Times New Roman" pitchFamily="18" charset="0"/>
              </a:rPr>
              <a:t> 19    мая   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 2017г.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734499" y="188640"/>
            <a:ext cx="24460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1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«Утвержден»</a:t>
            </a:r>
            <a:r>
              <a:rPr lang="ru-RU" sz="1000" dirty="0">
                <a:latin typeface="+mn-lt"/>
              </a:rPr>
              <a:t> </a:t>
            </a:r>
            <a:endParaRPr lang="ru-RU" sz="1000" dirty="0" smtClean="0">
              <a:latin typeface="+mn-lt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lang="ru-RU" sz="1000" dirty="0" smtClean="0">
                <a:latin typeface="+mn-lt"/>
                <a:ea typeface="Times New Roman" pitchFamily="18" charset="0"/>
              </a:rPr>
              <a:t>Годовым общим собранием </a:t>
            </a:r>
          </a:p>
          <a:p>
            <a:pPr indent="180975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1000" dirty="0" smtClean="0">
                <a:latin typeface="+mn-lt"/>
                <a:ea typeface="Times New Roman" pitchFamily="18" charset="0"/>
              </a:rPr>
              <a:t>акционеров ОАО «Т</a:t>
            </a:r>
            <a:r>
              <a:rPr lang="ru-RU" sz="1000" dirty="0">
                <a:latin typeface="+mn-lt"/>
                <a:ea typeface="Times New Roman" pitchFamily="18" charset="0"/>
              </a:rPr>
              <a:t>Т</a:t>
            </a:r>
            <a:r>
              <a:rPr lang="ru-RU" sz="1000" dirty="0" smtClean="0">
                <a:latin typeface="+mn-lt"/>
                <a:ea typeface="Times New Roman" pitchFamily="18" charset="0"/>
              </a:rPr>
              <a:t>С»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Протокол №</a:t>
            </a:r>
            <a:r>
              <a:rPr kumimoji="0" lang="ru-RU" sz="1000" b="0" i="0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  1/2017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0" algn="l"/>
              </a:tabLst>
            </a:pP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от  </a:t>
            </a:r>
            <a:r>
              <a:rPr lang="ru-RU" sz="1000" dirty="0" smtClean="0">
                <a:latin typeface="+mn-lt"/>
                <a:ea typeface="Times New Roman" pitchFamily="18" charset="0"/>
              </a:rPr>
              <a:t>26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     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июня    2017г.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7410" y="4807426"/>
            <a:ext cx="361085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>
                <a:latin typeface="+mn-lt"/>
                <a:cs typeface="EuropeC"/>
              </a:rPr>
              <a:t>Генеральный директор</a:t>
            </a:r>
          </a:p>
          <a:p>
            <a:pPr algn="just">
              <a:defRPr/>
            </a:pPr>
            <a:r>
              <a:rPr lang="ru-RU" sz="1100" b="1" dirty="0" smtClean="0">
                <a:latin typeface="+mn-lt"/>
                <a:cs typeface="EuropeC"/>
              </a:rPr>
              <a:t>ОАО «</a:t>
            </a:r>
            <a:r>
              <a:rPr lang="ru-RU" sz="1100" b="1" dirty="0">
                <a:latin typeface="+mn-lt"/>
              </a:rPr>
              <a:t>Туапсетранссервис</a:t>
            </a:r>
            <a:r>
              <a:rPr lang="ru-RU" sz="1100" b="1" dirty="0" smtClean="0">
                <a:latin typeface="+mn-lt"/>
                <a:cs typeface="EuropeC"/>
              </a:rPr>
              <a:t>»</a:t>
            </a:r>
            <a:endParaRPr lang="ru-RU" sz="1100" b="1" dirty="0">
              <a:latin typeface="+mn-lt"/>
              <a:cs typeface="EuropeC"/>
            </a:endParaRPr>
          </a:p>
          <a:p>
            <a:pPr algn="just">
              <a:defRPr/>
            </a:pPr>
            <a:endParaRPr lang="ru-RU" sz="1400" dirty="0">
              <a:latin typeface="+mn-lt"/>
            </a:endParaRPr>
          </a:p>
          <a:p>
            <a:pPr algn="just">
              <a:defRPr/>
            </a:pPr>
            <a:endParaRPr lang="ru-RU" sz="1400" dirty="0" smtClean="0">
              <a:latin typeface="+mn-lt"/>
            </a:endParaRPr>
          </a:p>
          <a:p>
            <a:pPr algn="just">
              <a:defRPr/>
            </a:pPr>
            <a:endParaRPr lang="ru-RU" sz="1400" dirty="0" smtClean="0">
              <a:latin typeface="+mn-lt"/>
            </a:endParaRPr>
          </a:p>
          <a:p>
            <a:pPr algn="just">
              <a:defRPr/>
            </a:pPr>
            <a:r>
              <a:rPr lang="ru-RU" sz="1100" b="1" dirty="0">
                <a:latin typeface="+mn-lt"/>
                <a:cs typeface="EuropeC"/>
              </a:rPr>
              <a:t>Главный бухгалтер</a:t>
            </a:r>
          </a:p>
          <a:p>
            <a:pPr algn="just">
              <a:defRPr/>
            </a:pPr>
            <a:r>
              <a:rPr lang="ru-RU" sz="1100" b="1" dirty="0">
                <a:latin typeface="+mn-lt"/>
                <a:cs typeface="EuropeC"/>
              </a:rPr>
              <a:t>ОАО </a:t>
            </a:r>
            <a:r>
              <a:rPr lang="ru-RU" sz="1100" b="1" dirty="0" smtClean="0">
                <a:latin typeface="+mn-lt"/>
                <a:cs typeface="EuropeC"/>
              </a:rPr>
              <a:t>«</a:t>
            </a:r>
            <a:r>
              <a:rPr lang="ru-RU" sz="1100" b="1" dirty="0">
                <a:latin typeface="+mn-lt"/>
              </a:rPr>
              <a:t>Туапсетранссервис</a:t>
            </a:r>
            <a:r>
              <a:rPr lang="ru-RU" sz="1100" b="1" dirty="0" smtClean="0">
                <a:latin typeface="+mn-lt"/>
                <a:cs typeface="EuropeC"/>
              </a:rPr>
              <a:t>»</a:t>
            </a:r>
            <a:endParaRPr lang="ru-RU" sz="1100" b="1" dirty="0">
              <a:latin typeface="+mn-lt"/>
              <a:cs typeface="EuropeC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7012" y="4868981"/>
            <a:ext cx="19094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100" b="1" dirty="0" smtClean="0">
              <a:latin typeface="+mn-lt"/>
            </a:endParaRPr>
          </a:p>
          <a:p>
            <a:pPr algn="ctr">
              <a:defRPr/>
            </a:pPr>
            <a:r>
              <a:rPr lang="ru-RU" sz="1100" b="1" u="sng" dirty="0" smtClean="0">
                <a:latin typeface="+mn-lt"/>
              </a:rPr>
              <a:t>Карабаджан </a:t>
            </a:r>
            <a:r>
              <a:rPr lang="ru-RU" sz="1100" b="1" u="sng" dirty="0">
                <a:latin typeface="+mn-lt"/>
              </a:rPr>
              <a:t>К. К</a:t>
            </a:r>
            <a:r>
              <a:rPr lang="ru-RU" sz="1100" u="sng" dirty="0" smtClean="0">
                <a:latin typeface="+mn-lt"/>
              </a:rPr>
              <a:t>.</a:t>
            </a:r>
          </a:p>
          <a:p>
            <a:pPr algn="just">
              <a:defRPr/>
            </a:pPr>
            <a:endParaRPr lang="ru-RU" sz="1100" dirty="0" smtClean="0">
              <a:latin typeface="+mn-lt"/>
            </a:endParaRPr>
          </a:p>
          <a:p>
            <a:pPr algn="just">
              <a:defRPr/>
            </a:pPr>
            <a:endParaRPr lang="ru-RU" sz="1100" dirty="0" smtClean="0">
              <a:latin typeface="+mn-lt"/>
            </a:endParaRPr>
          </a:p>
          <a:p>
            <a:pPr algn="just">
              <a:defRPr/>
            </a:pPr>
            <a:endParaRPr lang="ru-RU" sz="1100" dirty="0">
              <a:latin typeface="+mn-lt"/>
            </a:endParaRPr>
          </a:p>
          <a:p>
            <a:pPr algn="just">
              <a:defRPr/>
            </a:pPr>
            <a:endParaRPr lang="ru-RU" sz="1100" dirty="0" smtClean="0">
              <a:latin typeface="+mn-lt"/>
            </a:endParaRPr>
          </a:p>
          <a:p>
            <a:pPr algn="ctr">
              <a:defRPr/>
            </a:pPr>
            <a:r>
              <a:rPr lang="ru-RU" sz="1100" b="1" u="sng" dirty="0" smtClean="0">
                <a:latin typeface="+mn-lt"/>
              </a:rPr>
              <a:t>Скворчинская </a:t>
            </a:r>
            <a:r>
              <a:rPr lang="ru-RU" sz="1100" b="1" u="sng" dirty="0">
                <a:latin typeface="+mn-lt"/>
              </a:rPr>
              <a:t>И. В</a:t>
            </a:r>
            <a:r>
              <a:rPr lang="ru-RU" sz="1100" b="1" dirty="0">
                <a:latin typeface="+mn-lt"/>
              </a:rPr>
              <a:t>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419804" y="2044189"/>
            <a:ext cx="4659048" cy="1681458"/>
            <a:chOff x="3606924" y="1983940"/>
            <a:chExt cx="4659048" cy="1681458"/>
          </a:xfrm>
        </p:grpSpPr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3606924" y="1983940"/>
              <a:ext cx="4659048" cy="13582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  <a:buFont typeface="Arial"/>
                <a:buNone/>
              </a:pPr>
              <a:r>
                <a:rPr lang="ru-RU" sz="11800" b="1" cap="all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Times New Roman" pitchFamily="18" charset="0"/>
                </a:rPr>
                <a:t>2016</a:t>
              </a:r>
              <a:endParaRPr lang="ru-RU" sz="11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79858" y="3265288"/>
              <a:ext cx="17423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Годовой отчет</a:t>
              </a:r>
            </a:p>
          </p:txBody>
        </p:sp>
      </p:grpSp>
      <p:pic>
        <p:nvPicPr>
          <p:cNvPr id="1026" name="Picture 2" descr="D:\админ\Pictures\Туап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80320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961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20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Финансовые результаты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5745046"/>
              </p:ext>
            </p:extLst>
          </p:nvPr>
        </p:nvGraphicFramePr>
        <p:xfrm>
          <a:off x="107503" y="1216835"/>
          <a:ext cx="8928993" cy="51182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7"/>
                <a:gridCol w="818491"/>
                <a:gridCol w="818491"/>
                <a:gridCol w="818491"/>
                <a:gridCol w="892900"/>
                <a:gridCol w="818491"/>
                <a:gridCol w="2529882"/>
              </a:tblGrid>
              <a:tr h="620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Статья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31.12.2014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31.12.2015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31.12.2016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Отклонения   </a:t>
                      </a:r>
                      <a:endParaRPr lang="ru-RU" sz="132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31.12.2016 </a:t>
                      </a:r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31.12.2015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Комментарии по изменениям структуры баланса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</a:rPr>
                        <a:t>Внеоборотные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активы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+2979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Основные средства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+5748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+38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Увеличение за счет приобретения транспортных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4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Финансовые вложения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6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Отложенные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налоговые активы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 счет использования резерва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 оплату  отпусков и взносов на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обязат.страхование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Прочие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внеоборотные</a:t>
                      </a:r>
                      <a:r>
                        <a:rPr lang="ru-RU" sz="1100" u="none" strike="noStrike" dirty="0" smtClean="0">
                          <a:effectLst/>
                        </a:rPr>
                        <a:t> активы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-2735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Часть затрат перенесена на основные средства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Оборотные </a:t>
                      </a:r>
                      <a:r>
                        <a:rPr lang="ru-RU" sz="1100" b="1" u="none" strike="noStrike" dirty="0">
                          <a:effectLst/>
                        </a:rPr>
                        <a:t>активы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-4906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Запасы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Уменьшение за счет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снижения остатков на складе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6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Дебиторская задолженность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счет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увеличения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задолженности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контрагентами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Финансовые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вложения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Снижение размещаемых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свободных денежных средств на депозите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6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Денежные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средства и денежные эквиваленты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-49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Уменьшение денежных средств за счет снижения оказываемых услуг контрагентами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оборотные активы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+10%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счет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увеличения сумм по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расходам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будущих периодов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АКТИВ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-1927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1" y="817548"/>
            <a:ext cx="806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Структура и качество баланса. Актив </a:t>
            </a:r>
          </a:p>
          <a:p>
            <a:pPr algn="r" fontAlgn="ctr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тыс. руб.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5779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21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Финансовые результаты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7037491"/>
              </p:ext>
            </p:extLst>
          </p:nvPr>
        </p:nvGraphicFramePr>
        <p:xfrm>
          <a:off x="107506" y="1340772"/>
          <a:ext cx="8928989" cy="49897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7461"/>
                <a:gridCol w="858075"/>
                <a:gridCol w="851136"/>
                <a:gridCol w="971838"/>
                <a:gridCol w="807810"/>
                <a:gridCol w="928512"/>
                <a:gridCol w="2584157"/>
              </a:tblGrid>
              <a:tr h="718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Статья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31.12.2014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31.12.2015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31.12.2016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Отклонения   </a:t>
                      </a:r>
                      <a:endParaRPr lang="ru-RU" sz="132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31.12.2016 </a:t>
                      </a:r>
                      <a:r>
                        <a:rPr lang="ru-RU" sz="132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32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31.12.2015</a:t>
                      </a:r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2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Комментарии по изменениям структуры баланса</a:t>
                      </a:r>
                    </a:p>
                    <a:p>
                      <a:pPr algn="ctr" fontAlgn="ctr"/>
                      <a:endParaRPr lang="ru-RU" sz="132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1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2" marR="5672" marT="567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Капитал и резервы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-1837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Уменьшение за счет финансового результата общества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9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Уставной капитал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Переоценка основных средств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Добавочный капитал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b"/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Резервный капитал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Нераспределенная </a:t>
                      </a:r>
                      <a:r>
                        <a:rPr lang="ru-RU" sz="1100" u="none" strike="noStrike" dirty="0">
                          <a:effectLst/>
                        </a:rPr>
                        <a:t>прибыль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       -1837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-30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Уменьшение за счет финансового результата общества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0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Долгосрочные обязательства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04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Краткосрочные обязательства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Кредиторская </a:t>
                      </a:r>
                      <a:r>
                        <a:rPr lang="ru-RU" sz="1100" u="none" strike="noStrike" dirty="0">
                          <a:effectLst/>
                        </a:rPr>
                        <a:t>задолженность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effectLst/>
                        </a:rPr>
                        <a:t>2635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effectLst/>
                        </a:rPr>
                        <a:t>2052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smtClean="0">
                          <a:effectLst/>
                        </a:rPr>
                        <a:t>2154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счет авансовых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платежей по налогам и сборам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Доходы будущих периодов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-100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 smtClean="0">
                          <a:effectLst/>
                        </a:rPr>
                        <a:t>Оценочные обязательства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счет использования резерва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 оплату  отпусков и взносов на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обязат.страхование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ПАССИВ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-1927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1" y="817548"/>
            <a:ext cx="806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Структура и качество баланса .Пассив</a:t>
            </a:r>
          </a:p>
          <a:p>
            <a:pPr algn="r" fontAlgn="ctr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тыс. руб.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7629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Финансовые результаты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6781993"/>
              </p:ext>
            </p:extLst>
          </p:nvPr>
        </p:nvGraphicFramePr>
        <p:xfrm>
          <a:off x="251520" y="1268760"/>
          <a:ext cx="8496946" cy="16208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4098"/>
                <a:gridCol w="1132858"/>
                <a:gridCol w="679715"/>
                <a:gridCol w="604192"/>
                <a:gridCol w="614881"/>
                <a:gridCol w="995601"/>
                <a:gridCol w="995601"/>
              </a:tblGrid>
              <a:tr h="2055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Коэффициент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Критериальное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оказатели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значения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Отклонения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показателя(%)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3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концентрации собственного капитала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&gt;0,5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7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финансовой </a:t>
                      </a:r>
                      <a:r>
                        <a:rPr lang="ru-RU" sz="1100" u="none" strike="noStrike" dirty="0" smtClean="0">
                          <a:effectLst/>
                        </a:rPr>
                        <a:t>зависимости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&gt;</a:t>
                      </a:r>
                      <a:r>
                        <a:rPr lang="ru-RU" sz="1100" u="none" strike="noStrike" dirty="0" smtClean="0">
                          <a:effectLst/>
                        </a:rPr>
                        <a:t>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2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маневренности собственного капитала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0,2-0,5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7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концентрации заемного капитала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&lt;0,4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соотношения заемных и собственных средств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&lt;0,5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7198680"/>
              </p:ext>
            </p:extLst>
          </p:nvPr>
        </p:nvGraphicFramePr>
        <p:xfrm>
          <a:off x="251520" y="3284986"/>
          <a:ext cx="8568951" cy="252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6162"/>
                <a:gridCol w="1370629"/>
                <a:gridCol w="674536"/>
                <a:gridCol w="749483"/>
                <a:gridCol w="850284"/>
                <a:gridCol w="926919"/>
                <a:gridCol w="920938"/>
              </a:tblGrid>
              <a:tr h="3872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ритериальное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значения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тклонения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показателя(%)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3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текущей ликвидности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 1 до 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быстрой ликвидности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От 0,7 до 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50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абсолютной ликвидности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&gt;</a:t>
                      </a:r>
                      <a:r>
                        <a:rPr lang="ru-RU" sz="1100" u="none" strike="noStrike" dirty="0" smtClean="0">
                          <a:effectLst/>
                        </a:rPr>
                        <a:t>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оборотных средств в активах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7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собственных оборотных средств в общей их сумме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&gt;0,1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2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запасов в оборотных активах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7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Доля собственных оборотных средств в покрытии запасов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&gt;0,5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852971"/>
            <a:ext cx="7128792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Динамика коэффициентов, характеризующих финансовую устойчивость Общества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8247" y="2966611"/>
            <a:ext cx="6191985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Динамика коэффициентов, характеризующих платежеспособность Общества</a:t>
            </a:r>
          </a:p>
        </p:txBody>
      </p:sp>
      <p:pic>
        <p:nvPicPr>
          <p:cNvPr id="11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594928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Показатели характеризуют, что предприятие является финансово устойчивым и платежеспособным</a:t>
            </a:r>
          </a:p>
        </p:txBody>
      </p:sp>
    </p:spTree>
    <p:extLst>
      <p:ext uri="{BB962C8B-B14F-4D97-AF65-F5344CB8AC3E}">
        <p14:creationId xmlns="" xmlns:p14="http://schemas.microsoft.com/office/powerpoint/2010/main" val="2781425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26040"/>
            <a:ext cx="5185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РЫНКА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Положение Общества в отрасли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Основные конкуренты</a:t>
            </a:r>
          </a:p>
        </p:txBody>
      </p: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09992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ООО «</a:t>
            </a:r>
            <a:r>
              <a:rPr lang="ru-RU" b="1" dirty="0" err="1" smtClean="0">
                <a:latin typeface="+mn-lt"/>
              </a:rPr>
              <a:t>СВ-Сатурн</a:t>
            </a:r>
            <a:r>
              <a:rPr lang="ru-RU" b="1" dirty="0" smtClean="0">
                <a:latin typeface="+mn-lt"/>
              </a:rPr>
              <a:t>» </a:t>
            </a:r>
            <a:r>
              <a:rPr lang="ru-RU" dirty="0" smtClean="0">
                <a:latin typeface="+mn-lt"/>
              </a:rPr>
              <a:t>– многопрофильная компания, </a:t>
            </a:r>
            <a:r>
              <a:rPr lang="ru-RU" dirty="0">
                <a:latin typeface="+mn-lt"/>
              </a:rPr>
              <a:t>которая уже более </a:t>
            </a:r>
            <a:r>
              <a:rPr lang="ru-RU" dirty="0" smtClean="0">
                <a:latin typeface="+mn-lt"/>
              </a:rPr>
              <a:t>10 </a:t>
            </a:r>
            <a:r>
              <a:rPr lang="ru-RU" dirty="0">
                <a:latin typeface="+mn-lt"/>
              </a:rPr>
              <a:t>лет перевозит любые </a:t>
            </a:r>
            <a:r>
              <a:rPr lang="ru-RU" dirty="0" smtClean="0">
                <a:latin typeface="+mn-lt"/>
              </a:rPr>
              <a:t>грузы. «</a:t>
            </a:r>
            <a:r>
              <a:rPr lang="ru-RU" dirty="0" err="1" smtClean="0">
                <a:latin typeface="+mn-lt"/>
              </a:rPr>
              <a:t>СВ-Сатурн</a:t>
            </a:r>
            <a:r>
              <a:rPr lang="ru-RU" dirty="0" smtClean="0">
                <a:latin typeface="+mn-lt"/>
              </a:rPr>
              <a:t>» </a:t>
            </a:r>
            <a:r>
              <a:rPr lang="ru-RU" dirty="0">
                <a:latin typeface="+mn-lt"/>
              </a:rPr>
              <a:t>специализируется на перевозках различных грузов автомобильным транспортом и </a:t>
            </a:r>
            <a:r>
              <a:rPr lang="ru-RU" dirty="0" smtClean="0">
                <a:latin typeface="+mn-lt"/>
              </a:rPr>
              <a:t>предоставляет в аренду строительную спецтехнику. </a:t>
            </a:r>
          </a:p>
          <a:p>
            <a:pPr algn="just"/>
            <a:endParaRPr lang="ru-RU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База строительной техники «Булатов» </a:t>
            </a:r>
            <a:r>
              <a:rPr lang="ru-RU" dirty="0" smtClean="0">
                <a:latin typeface="+mn-lt"/>
              </a:rPr>
              <a:t>- конкурентоспособная компания, </a:t>
            </a:r>
            <a:r>
              <a:rPr lang="ru-RU" dirty="0">
                <a:latin typeface="+mn-lt"/>
              </a:rPr>
              <a:t>которая всегда готова предложить </a:t>
            </a:r>
            <a:r>
              <a:rPr lang="ru-RU" dirty="0" smtClean="0">
                <a:latin typeface="+mn-lt"/>
              </a:rPr>
              <a:t>на рынке наиболее </a:t>
            </a:r>
            <a:r>
              <a:rPr lang="ru-RU" dirty="0">
                <a:latin typeface="+mn-lt"/>
              </a:rPr>
              <a:t>востребованные услуги </a:t>
            </a:r>
            <a:r>
              <a:rPr lang="ru-RU" dirty="0" smtClean="0">
                <a:latin typeface="+mn-lt"/>
              </a:rPr>
              <a:t>по грузоперевозкам и предоставление в аренду </a:t>
            </a:r>
            <a:r>
              <a:rPr lang="ru-RU" dirty="0">
                <a:latin typeface="+mn-lt"/>
              </a:rPr>
              <a:t>строительной и дорожной техники. </a:t>
            </a:r>
            <a:endParaRPr lang="ru-RU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ИП Мазепин </a:t>
            </a:r>
            <a:r>
              <a:rPr lang="ru-RU" dirty="0" smtClean="0">
                <a:latin typeface="+mn-lt"/>
              </a:rPr>
              <a:t>основные услуги: </a:t>
            </a:r>
            <a:r>
              <a:rPr lang="ru-RU" dirty="0">
                <a:latin typeface="+mn-lt"/>
              </a:rPr>
              <a:t>Услуги самосвала (вывоз мусора, доставка угля, сыпучих материалов, песок, щебень, гравий, </a:t>
            </a:r>
            <a:r>
              <a:rPr lang="ru-RU" dirty="0" smtClean="0">
                <a:latin typeface="+mn-lt"/>
              </a:rPr>
              <a:t>ПГС, и т.д.); </a:t>
            </a:r>
            <a:r>
              <a:rPr lang="ru-RU" dirty="0">
                <a:latin typeface="+mn-lt"/>
              </a:rPr>
              <a:t>у</a:t>
            </a:r>
            <a:r>
              <a:rPr lang="ru-RU" dirty="0" smtClean="0">
                <a:latin typeface="+mn-lt"/>
              </a:rPr>
              <a:t>слуги эвакуатора; грузоперевозки </a:t>
            </a:r>
            <a:r>
              <a:rPr lang="ru-RU" dirty="0">
                <a:latin typeface="+mn-lt"/>
              </a:rPr>
              <a:t>по </a:t>
            </a:r>
            <a:r>
              <a:rPr lang="ru-RU" dirty="0" smtClean="0">
                <a:latin typeface="+mn-lt"/>
              </a:rPr>
              <a:t>Краснодарскому краю.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latin typeface="+mn-lt"/>
              </a:rPr>
              <a:t>ООО «Гравитон»</a:t>
            </a:r>
            <a:r>
              <a:rPr lang="ru-RU" dirty="0" smtClean="0">
                <a:latin typeface="+mn-lt"/>
              </a:rPr>
              <a:t>– осуществляет деятельность в </a:t>
            </a:r>
            <a:r>
              <a:rPr lang="ru-RU" dirty="0">
                <a:latin typeface="+mn-lt"/>
              </a:rPr>
              <a:t>области снабжения стройматериалами и строительной техникой на стройплощадках любого уровня. </a:t>
            </a:r>
            <a:r>
              <a:rPr lang="ru-RU" dirty="0" smtClean="0">
                <a:latin typeface="+mn-lt"/>
              </a:rPr>
              <a:t>Оказывает </a:t>
            </a:r>
            <a:r>
              <a:rPr lang="ru-RU" dirty="0">
                <a:latin typeface="+mn-lt"/>
              </a:rPr>
              <a:t>комплексную поддержку на всех этапах строительства по обеспечению стройматериалами и предоставлению строительной техники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212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Основные риски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5933448"/>
              </p:ext>
            </p:extLst>
          </p:nvPr>
        </p:nvGraphicFramePr>
        <p:xfrm>
          <a:off x="107505" y="986429"/>
          <a:ext cx="8928991" cy="5106868"/>
        </p:xfrm>
        <a:graphic>
          <a:graphicData uri="http://schemas.openxmlformats.org/drawingml/2006/table">
            <a:tbl>
              <a:tblPr firstRow="1" firstCol="1" bandCol="1">
                <a:tableStyleId>{69C7853C-536D-4A76-A0AE-DD22124D55A5}</a:tableStyleId>
              </a:tblPr>
              <a:tblGrid>
                <a:gridCol w="1723742"/>
                <a:gridCol w="3852484"/>
                <a:gridCol w="3352765"/>
              </a:tblGrid>
              <a:tr h="4445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Описание риска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Комментарии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963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Отраслевые риски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Риски, связанные с возможным изменением цен на ТЭР, сырье и материалы;   снижение тарифов на услуги частными предпринимателями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Резкие </a:t>
                      </a:r>
                      <a:r>
                        <a:rPr lang="ru-RU" sz="1400" u="none" strike="noStrike" dirty="0">
                          <a:effectLst/>
                        </a:rPr>
                        <a:t>скачки цен на топливо оказывают влияние на финансовый результат общества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1333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Страновые и </a:t>
                      </a:r>
                      <a:r>
                        <a:rPr lang="ru-RU" sz="1400" u="none" strike="noStrike" dirty="0" smtClean="0">
                          <a:effectLst/>
                        </a:rPr>
                        <a:t>региональные риски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Риски, связанные с политической и экономической ситуацией в стране:  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marL="0" indent="0" algn="just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- изменение </a:t>
                      </a:r>
                      <a:r>
                        <a:rPr lang="ru-RU" sz="1400" u="none" strike="noStrike" dirty="0">
                          <a:effectLst/>
                        </a:rPr>
                        <a:t>налогового законодательства,                           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marL="0" indent="0" algn="just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- повышение </a:t>
                      </a:r>
                      <a:r>
                        <a:rPr lang="ru-RU" sz="1400" u="none" strike="noStrike" dirty="0">
                          <a:effectLst/>
                        </a:rPr>
                        <a:t>уровня заработной платы населения, как фактор, формирующий цену на услуги.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На протяжении многих лет наблюдается рост налогов и страховых взносов, а также тарифов на услуги топливно-энергетического и </a:t>
                      </a:r>
                      <a:r>
                        <a:rPr lang="ru-RU" sz="1400" u="none" strike="noStrike" dirty="0" smtClean="0">
                          <a:effectLst/>
                        </a:rPr>
                        <a:t>коммунального </a:t>
                      </a:r>
                      <a:r>
                        <a:rPr lang="ru-RU" sz="1400" u="none" strike="noStrike" dirty="0">
                          <a:effectLst/>
                        </a:rPr>
                        <a:t>комплексов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1105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Финансовые риски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Кредитный риск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Кредитными рисками являются риски, связанные с невозможностью контрагентами выполнять свои контрактные обязательства, что приведет к финансовым потерям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  <a:tr h="1259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Правовые риски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Изменение налогового законодательства             изменение экологического законодательства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Введение новых налогов, повышение налоговых ставок или изменения порядка исчисления и сбора налоговых платежей могут привести к уменьшению прибыли Общества.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9" marB="0" anchor="ctr"/>
                </a:tc>
              </a:tr>
            </a:tbl>
          </a:graphicData>
        </a:graphic>
      </p:graphicFrame>
      <p:pic>
        <p:nvPicPr>
          <p:cNvPr id="7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4326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Производственные результаты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1684403"/>
              </p:ext>
            </p:extLst>
          </p:nvPr>
        </p:nvGraphicFramePr>
        <p:xfrm>
          <a:off x="0" y="982092"/>
          <a:ext cx="8370887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726" y="3356992"/>
            <a:ext cx="4248274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ru-RU" sz="1320" b="1" dirty="0">
                <a:solidFill>
                  <a:prstClr val="black"/>
                </a:solidFill>
                <a:latin typeface="+mj-lt"/>
              </a:rPr>
              <a:t>Основные изменения в структуре объема </a:t>
            </a:r>
            <a:endParaRPr lang="ru-RU" sz="132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ru-RU" sz="1320" b="1" dirty="0" smtClean="0">
                <a:solidFill>
                  <a:prstClr val="black"/>
                </a:solidFill>
                <a:latin typeface="+mj-lt"/>
              </a:rPr>
              <a:t>оказанных </a:t>
            </a:r>
            <a:r>
              <a:rPr lang="ru-RU" sz="1320" b="1" dirty="0">
                <a:solidFill>
                  <a:prstClr val="black"/>
                </a:solidFill>
                <a:latin typeface="+mj-lt"/>
              </a:rPr>
              <a:t>услуг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199378"/>
              </p:ext>
            </p:extLst>
          </p:nvPr>
        </p:nvGraphicFramePr>
        <p:xfrm>
          <a:off x="395536" y="3933056"/>
          <a:ext cx="4248472" cy="1368152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370247"/>
                <a:gridCol w="1035346"/>
                <a:gridCol w="438310"/>
                <a:gridCol w="612481"/>
                <a:gridCol w="792088"/>
              </a:tblGrid>
              <a:tr h="497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ед. измер.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 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 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  % </a:t>
                      </a:r>
                      <a:r>
                        <a:rPr lang="ru-RU" sz="1200" u="none" strike="noStrike" dirty="0">
                          <a:effectLst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</a:rPr>
                        <a:t>2014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</a:tr>
              <a:tr h="338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Отработано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Тыс. м/час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</a:tr>
              <a:tr h="228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Грузовой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Тыс. м/час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А</a:t>
                      </a:r>
                      <a:r>
                        <a:rPr lang="ru-RU" sz="1200" u="none" strike="noStrike" dirty="0" smtClean="0">
                          <a:effectLst/>
                        </a:rPr>
                        <a:t>рендованный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Тыс. м/час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18" marR="7618" marT="7618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9599364"/>
              </p:ext>
            </p:extLst>
          </p:nvPr>
        </p:nvGraphicFramePr>
        <p:xfrm>
          <a:off x="395536" y="5373216"/>
          <a:ext cx="5177259" cy="739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7259"/>
              </a:tblGrid>
              <a:tr h="6480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0" i="0" u="none" strike="noStrike" dirty="0" smtClean="0">
                          <a:effectLst/>
                        </a:rPr>
                        <a:t>Объем оказанных услуг в целом по предприятию</a:t>
                      </a:r>
                      <a:r>
                        <a:rPr lang="ru-RU" sz="1200" b="0" i="0" u="none" strike="noStrike" baseline="0" dirty="0" smtClean="0">
                          <a:effectLst/>
                        </a:rPr>
                        <a:t> остался без изменения. Изменилась структура перевозок за счет приобретения спецтранспорта:</a:t>
                      </a:r>
                      <a:r>
                        <a:rPr lang="ru-RU" sz="1200" b="0" i="0" u="none" strike="noStrike" dirty="0" smtClean="0">
                          <a:effectLst/>
                        </a:rPr>
                        <a:t> по грузовому собственному транспорту увеличилась</a:t>
                      </a:r>
                      <a:r>
                        <a:rPr lang="ru-RU" sz="1200" b="0" i="0" u="none" strike="noStrike" baseline="0" dirty="0" smtClean="0">
                          <a:effectLst/>
                        </a:rPr>
                        <a:t> на 54%, по арендованному снизилась на 35%.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6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1622404"/>
              </p:ext>
            </p:extLst>
          </p:nvPr>
        </p:nvGraphicFramePr>
        <p:xfrm>
          <a:off x="4788024" y="3284984"/>
          <a:ext cx="40357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887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Использование энергетических ресурсов</a:t>
            </a:r>
          </a:p>
        </p:txBody>
      </p:sp>
      <p:cxnSp>
        <p:nvCxnSpPr>
          <p:cNvPr id="8" name="Straight Connector 9"/>
          <p:cNvCxnSpPr/>
          <p:nvPr/>
        </p:nvCxnSpPr>
        <p:spPr>
          <a:xfrm>
            <a:off x="0" y="764704"/>
            <a:ext cx="543609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20258"/>
              </p:ext>
            </p:extLst>
          </p:nvPr>
        </p:nvGraphicFramePr>
        <p:xfrm>
          <a:off x="179512" y="4005064"/>
          <a:ext cx="4392488" cy="216024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92488"/>
              </a:tblGrid>
              <a:tr h="1232653"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     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Основные факторы изменения в натуральном выражении:</a:t>
                      </a:r>
                    </a:p>
                    <a:p>
                      <a:pPr marL="285750" indent="-285750" algn="just" fontAlgn="b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      -Уменьшение  объёмов потребления электроэнергии </a:t>
                      </a:r>
                      <a:r>
                        <a:rPr lang="ru-RU" sz="1400" u="none" strike="noStrike" dirty="0">
                          <a:effectLst/>
                        </a:rPr>
                        <a:t>по сравнению с </a:t>
                      </a:r>
                      <a:r>
                        <a:rPr lang="ru-RU" sz="1400" u="none" strike="noStrike" dirty="0" smtClean="0">
                          <a:effectLst/>
                        </a:rPr>
                        <a:t>2015 г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smtClean="0">
                          <a:effectLst/>
                        </a:rPr>
                        <a:t>связано с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оптимизации потребления электроэнергии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обществом;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7619" marR="7619" marT="7616" marB="0" anchor="b"/>
                </a:tc>
              </a:tr>
              <a:tr h="927587">
                <a:tc>
                  <a:txBody>
                    <a:bodyPr/>
                    <a:lstStyle/>
                    <a:p>
                      <a:pPr marL="285750" indent="-285750" algn="just" fontAlgn="b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       -Уменьшение </a:t>
                      </a:r>
                      <a:r>
                        <a:rPr lang="ru-RU" sz="1400" u="none" strike="noStrike" dirty="0">
                          <a:effectLst/>
                        </a:rPr>
                        <a:t>расхода бензина </a:t>
                      </a:r>
                      <a:r>
                        <a:rPr lang="ru-RU" sz="1400" u="none" strike="noStrike" dirty="0" smtClean="0">
                          <a:effectLst/>
                        </a:rPr>
                        <a:t>и дизельного топлива по сравнению </a:t>
                      </a:r>
                      <a:r>
                        <a:rPr lang="ru-RU" sz="1400" u="none" strike="noStrike" smtClean="0">
                          <a:effectLst/>
                        </a:rPr>
                        <a:t>с 2015 </a:t>
                      </a:r>
                      <a:r>
                        <a:rPr lang="ru-RU" sz="1400" u="none" strike="noStrike" dirty="0" smtClean="0">
                          <a:effectLst/>
                        </a:rPr>
                        <a:t>г. произошло в </a:t>
                      </a:r>
                      <a:r>
                        <a:rPr lang="ru-RU" sz="1400" u="none" strike="noStrike" dirty="0">
                          <a:effectLst/>
                        </a:rPr>
                        <a:t>связи с </a:t>
                      </a:r>
                      <a:r>
                        <a:rPr lang="ru-RU" sz="1400" u="none" strike="noStrike" dirty="0" smtClean="0">
                          <a:effectLst/>
                        </a:rPr>
                        <a:t>уменьшением  пробега автотранспорта.</a:t>
                      </a:r>
                    </a:p>
                    <a:p>
                      <a:pPr marL="285750" indent="-285750" algn="just" fontAlgn="b">
                        <a:buFont typeface="Wingdings" pitchFamily="2" charset="2"/>
                        <a:buChar char="Ø"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6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4743" y="980728"/>
            <a:ext cx="3959225" cy="40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20" b="1" dirty="0">
                <a:solidFill>
                  <a:schemeClr val="tx1"/>
                </a:solidFill>
              </a:rPr>
              <a:t>Использование энергетических ресурсов в натуральном выражении</a:t>
            </a:r>
            <a:r>
              <a:rPr lang="en-US" sz="1320" b="1" dirty="0"/>
              <a:t>D</a:t>
            </a:r>
            <a:r>
              <a:rPr lang="ru-RU" sz="1320" b="1" dirty="0"/>
              <a:t>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025178"/>
            <a:ext cx="3240087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20" b="1" dirty="0">
                <a:solidFill>
                  <a:schemeClr val="tx1"/>
                </a:solidFill>
              </a:rPr>
              <a:t>Использование энергетических ресурсов денежном выражении</a:t>
            </a:r>
          </a:p>
        </p:txBody>
      </p:sp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9241286"/>
              </p:ext>
            </p:extLst>
          </p:nvPr>
        </p:nvGraphicFramePr>
        <p:xfrm>
          <a:off x="4572000" y="1485825"/>
          <a:ext cx="4319587" cy="27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6850402"/>
              </p:ext>
            </p:extLst>
          </p:nvPr>
        </p:nvGraphicFramePr>
        <p:xfrm>
          <a:off x="134045" y="1485825"/>
          <a:ext cx="4321175" cy="27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860032" y="4005064"/>
          <a:ext cx="403244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Уменьшение расходов в стоимостном выражении по электроэнергии произошло за счет оптимизации потребления электроэнергии.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Снижение расходов в стоимостном выражении на бензин и дизельное топливо произошло за счет уменьшения пробега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автотранспорта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8887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5999" y="149829"/>
            <a:ext cx="438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ea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cs typeface="EuropeC"/>
              </a:rPr>
              <a:t>Производственные расходы</a:t>
            </a:r>
            <a:endParaRPr lang="en-US" sz="1400" b="1" dirty="0">
              <a:cs typeface="EuropeC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0" y="765175"/>
            <a:ext cx="54133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3068960"/>
          <a:ext cx="51480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908720"/>
          <a:ext cx="32403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771800" y="1124744"/>
          <a:ext cx="26642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4048" y="980728"/>
          <a:ext cx="4032448" cy="211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432504">
                <a:tc gridSpan="2"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 2016г. расходы Общества составили 26764тыс.руб., в том числе:                             тыс.руб.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персонал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17092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Материальные расходы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4179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по внеоборотным активам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1386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и сборы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2609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1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Услуги сторонних организаций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1312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расходы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186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04048" y="3284983"/>
          <a:ext cx="3960440" cy="282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792088"/>
                <a:gridCol w="792088"/>
              </a:tblGrid>
              <a:tr h="510560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Расходы 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2015г. По укрупненным группам затрат изменились следующим образом: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05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 2015г.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 2014г.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0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персонал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94%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94%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Материальные расходы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по внеоборотным активам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108%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120%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1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и сборы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120%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118%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Услуги сторонних организаций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103%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расходы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120%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129%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881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07504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Персонал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1860294"/>
              </p:ext>
            </p:extLst>
          </p:nvPr>
        </p:nvGraphicFramePr>
        <p:xfrm>
          <a:off x="0" y="1052736"/>
          <a:ext cx="52200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6863" y="3789040"/>
            <a:ext cx="4311649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Среднесписочная численность Общества по итогам </a:t>
            </a:r>
            <a:r>
              <a:rPr lang="ru-RU" sz="1400" dirty="0" smtClean="0">
                <a:solidFill>
                  <a:schemeClr val="tx1"/>
                </a:solidFill>
              </a:rPr>
              <a:t>2016г</a:t>
            </a:r>
            <a:r>
              <a:rPr lang="ru-RU" sz="1400" dirty="0">
                <a:solidFill>
                  <a:schemeClr val="tx1"/>
                </a:solidFill>
              </a:rPr>
              <a:t>. составила </a:t>
            </a:r>
            <a:r>
              <a:rPr lang="ru-RU" sz="1400" dirty="0" smtClean="0">
                <a:solidFill>
                  <a:schemeClr val="tx1"/>
                </a:solidFill>
              </a:rPr>
              <a:t>56 </a:t>
            </a:r>
            <a:r>
              <a:rPr lang="ru-RU" sz="1400" dirty="0">
                <a:solidFill>
                  <a:schemeClr val="tx1"/>
                </a:solidFill>
              </a:rPr>
              <a:t>чел, из которых </a:t>
            </a:r>
            <a:r>
              <a:rPr lang="ru-RU" sz="1400" dirty="0" smtClean="0">
                <a:solidFill>
                  <a:schemeClr val="tx1"/>
                </a:solidFill>
              </a:rPr>
              <a:t>25 </a:t>
            </a:r>
            <a:r>
              <a:rPr lang="ru-RU" sz="1400" dirty="0">
                <a:solidFill>
                  <a:schemeClr val="tx1"/>
                </a:solidFill>
              </a:rPr>
              <a:t>чел. </a:t>
            </a:r>
            <a:r>
              <a:rPr lang="ru-RU" sz="1400" dirty="0" smtClean="0">
                <a:solidFill>
                  <a:schemeClr val="tx1"/>
                </a:solidFill>
              </a:rPr>
              <a:t>занято </a:t>
            </a:r>
            <a:r>
              <a:rPr lang="ru-RU" sz="1400" dirty="0">
                <a:solidFill>
                  <a:schemeClr val="tx1"/>
                </a:solidFill>
              </a:rPr>
              <a:t>в основном производстве. Сокращение численности относительно </a:t>
            </a:r>
            <a:r>
              <a:rPr lang="ru-RU" sz="1400" dirty="0" smtClean="0">
                <a:solidFill>
                  <a:schemeClr val="tx1"/>
                </a:solidFill>
              </a:rPr>
              <a:t>2015 </a:t>
            </a:r>
            <a:r>
              <a:rPr lang="ru-RU" sz="1400" dirty="0">
                <a:solidFill>
                  <a:schemeClr val="tx1"/>
                </a:solidFill>
              </a:rPr>
              <a:t>г. обусловлено проведением программы оптимизации численности персонала </a:t>
            </a:r>
            <a:r>
              <a:rPr lang="ru-RU" sz="1400" dirty="0" smtClean="0">
                <a:solidFill>
                  <a:schemeClr val="tx1"/>
                </a:solidFill>
              </a:rPr>
              <a:t>Общества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628" y="728045"/>
            <a:ext cx="3362276" cy="3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ru-RU" sz="1033" b="1" i="0" u="none" strike="noStrike" kern="1200" baseline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32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Структура численности персонала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8700" y="1196753"/>
            <a:ext cx="734987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71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1196752"/>
            <a:ext cx="551433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64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340768"/>
            <a:ext cx="457200" cy="1435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56</a:t>
            </a:r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3213730"/>
              </p:ext>
            </p:extLst>
          </p:nvPr>
        </p:nvGraphicFramePr>
        <p:xfrm>
          <a:off x="5034755" y="653615"/>
          <a:ext cx="4289773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08512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n-lt"/>
                <a:cs typeface="+mn-cs"/>
              </a:rPr>
              <a:t>Общество планомерно реализует программы, направленные на мотивацию  персонала </a:t>
            </a:r>
            <a:r>
              <a:rPr lang="ru-RU" sz="1400" dirty="0" smtClean="0">
                <a:latin typeface="+mn-lt"/>
                <a:cs typeface="+mn-cs"/>
              </a:rPr>
              <a:t>к: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n-lt"/>
                <a:cs typeface="+mn-cs"/>
              </a:rPr>
              <a:t>высокопроизводительному </a:t>
            </a:r>
            <a:r>
              <a:rPr lang="ru-RU" sz="1400" dirty="0">
                <a:latin typeface="+mn-lt"/>
                <a:cs typeface="+mn-cs"/>
              </a:rPr>
              <a:t>труду и росту уровня заработной </a:t>
            </a:r>
            <a:r>
              <a:rPr lang="ru-RU" sz="1400" dirty="0" smtClean="0">
                <a:latin typeface="+mn-lt"/>
                <a:cs typeface="+mn-cs"/>
              </a:rPr>
              <a:t>платы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n-lt"/>
                <a:cs typeface="+mn-cs"/>
              </a:rPr>
              <a:t>созданию </a:t>
            </a:r>
            <a:r>
              <a:rPr lang="ru-RU" sz="1400" dirty="0">
                <a:latin typeface="+mn-lt"/>
                <a:cs typeface="+mn-cs"/>
              </a:rPr>
              <a:t>условий для повышения </a:t>
            </a:r>
            <a:r>
              <a:rPr lang="ru-RU" sz="1400" dirty="0" smtClean="0">
                <a:latin typeface="+mn-lt"/>
                <a:cs typeface="+mn-cs"/>
              </a:rPr>
              <a:t>квалификации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n-lt"/>
                <a:cs typeface="+mn-cs"/>
              </a:rPr>
              <a:t>предоставления </a:t>
            </a:r>
            <a:r>
              <a:rPr lang="ru-RU" sz="1400" dirty="0">
                <a:latin typeface="+mn-lt"/>
                <a:cs typeface="+mn-cs"/>
              </a:rPr>
              <a:t>приоритетов в карьерном росте лучшим работникам</a:t>
            </a:r>
            <a:r>
              <a:rPr lang="ru-RU" sz="1400" dirty="0" smtClean="0">
                <a:latin typeface="+mn-lt"/>
                <a:cs typeface="+mn-cs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привлечения в компанию талантливых молодых работников и опытных квалифицированных </a:t>
            </a:r>
            <a:r>
              <a:rPr lang="ru-RU" sz="1400" dirty="0" smtClean="0">
                <a:latin typeface="+mn-lt"/>
                <a:cs typeface="+mn-cs"/>
              </a:rPr>
              <a:t>специалистов.</a:t>
            </a:r>
            <a:endParaRPr lang="ru-RU" sz="1400" dirty="0">
              <a:latin typeface="+mn-lt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039841"/>
              </p:ext>
            </p:extLst>
          </p:nvPr>
        </p:nvGraphicFramePr>
        <p:xfrm>
          <a:off x="4771230" y="3356992"/>
          <a:ext cx="4173538" cy="686601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949006"/>
                <a:gridCol w="639407"/>
                <a:gridCol w="585125"/>
              </a:tblGrid>
              <a:tr h="1256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показателя</a:t>
                      </a:r>
                      <a:endParaRPr lang="ru-RU" sz="1200" b="1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" marR="9092" marT="9093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 smtClean="0"/>
                        <a:t>к 2015 г</a:t>
                      </a:r>
                      <a:r>
                        <a:rPr lang="ru-RU" sz="1200" u="none" strike="noStrike" dirty="0"/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92" marR="9092" marT="9093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/>
                        <a:t>к </a:t>
                      </a:r>
                      <a:r>
                        <a:rPr lang="ru-RU" sz="1200" u="none" strike="noStrike" dirty="0" smtClean="0"/>
                        <a:t>2014 г</a:t>
                      </a:r>
                      <a:r>
                        <a:rPr lang="ru-RU" sz="1200" u="none" strike="noStrike" dirty="0"/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92" marR="9092" marT="9093" marB="0" anchor="ctr"/>
                </a:tc>
              </a:tr>
              <a:tr h="57995">
                <a:tc>
                  <a:txBody>
                    <a:bodyPr/>
                    <a:lstStyle/>
                    <a:p>
                      <a:pPr marL="180000" algn="l" fontAlgn="b">
                        <a:lnSpc>
                          <a:spcPct val="120000"/>
                        </a:lnSpc>
                      </a:pPr>
                      <a:r>
                        <a:rPr lang="ru-RU" sz="1200" u="none" strike="noStrike" dirty="0"/>
                        <a:t>Производительность труда, </a:t>
                      </a:r>
                      <a:r>
                        <a:rPr lang="ru-RU" sz="1200" u="none" strike="noStrike" dirty="0" smtClean="0"/>
                        <a:t>м/час.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92" marR="9092" marT="909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+9%</a:t>
                      </a: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-2,6%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</a:tr>
              <a:tr h="229068">
                <a:tc>
                  <a:txBody>
                    <a:bodyPr/>
                    <a:lstStyle/>
                    <a:p>
                      <a:pPr marL="180000" algn="l" fontAlgn="b">
                        <a:lnSpc>
                          <a:spcPct val="120000"/>
                        </a:lnSpc>
                      </a:pPr>
                      <a:r>
                        <a:rPr lang="ru-RU" sz="1200" u="none" strike="noStrike" dirty="0"/>
                        <a:t>Доходность, тыс. руб. на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92" marR="9092" marT="909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-15,1 %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-13,3 %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6" marR="9526" marT="9528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5998997"/>
              </p:ext>
            </p:extLst>
          </p:nvPr>
        </p:nvGraphicFramePr>
        <p:xfrm>
          <a:off x="273050" y="5189522"/>
          <a:ext cx="4298950" cy="9158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26454"/>
                <a:gridCol w="749703"/>
                <a:gridCol w="722793"/>
              </a:tblGrid>
              <a:tr h="202055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Наименование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к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2015 г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1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к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</a:rPr>
                        <a:t>2014 г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12" marB="0" anchor="ctr"/>
                </a:tc>
              </a:tr>
              <a:tr h="216870">
                <a:tc>
                  <a:txBody>
                    <a:bodyPr/>
                    <a:lstStyle/>
                    <a:p>
                      <a:pPr marL="180000" algn="l" fontAlgn="b">
                        <a:lnSpc>
                          <a:spcPct val="120000"/>
                        </a:lnSpc>
                      </a:pPr>
                      <a:r>
                        <a:rPr lang="ru-RU" sz="1200" u="none" strike="noStrike" dirty="0" smtClean="0"/>
                        <a:t>Основной производственный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персонал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-7,4 %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-13,8%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</a:tr>
              <a:tr h="210057">
                <a:tc>
                  <a:txBody>
                    <a:bodyPr/>
                    <a:lstStyle/>
                    <a:p>
                      <a:pPr marL="180000" algn="l" fontAlgn="b">
                        <a:lnSpc>
                          <a:spcPct val="120000"/>
                        </a:lnSpc>
                      </a:pPr>
                      <a:r>
                        <a:rPr lang="ru-RU" sz="1200" u="none" strike="noStrike" dirty="0"/>
                        <a:t>Вспомогательный персонал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-21,4%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-21,4%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</a:tr>
              <a:tr h="210057">
                <a:tc>
                  <a:txBody>
                    <a:bodyPr/>
                    <a:lstStyle/>
                    <a:p>
                      <a:pPr marL="180000" algn="l" fontAlgn="b">
                        <a:lnSpc>
                          <a:spcPct val="120000"/>
                        </a:lnSpc>
                      </a:pPr>
                      <a:r>
                        <a:rPr lang="ru-RU" sz="1200" u="none" strike="noStrike" dirty="0" smtClean="0"/>
                        <a:t>Управленческий </a:t>
                      </a:r>
                      <a:r>
                        <a:rPr lang="ru-RU" sz="1200" u="none" strike="noStrike" dirty="0"/>
                        <a:t>персонал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-5,8%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ru-RU" sz="1200" u="none" strike="noStrike" kern="1200" dirty="0" smtClean="0"/>
                        <a:t>-5,8%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12" marB="0" anchor="b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724128" y="657807"/>
            <a:ext cx="3202211" cy="460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ru-RU" sz="1033" b="1" i="0" u="none" strike="noStrike" kern="1200" baseline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ru-RU" sz="132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Динамика производительности труда</a:t>
            </a:r>
          </a:p>
        </p:txBody>
      </p:sp>
    </p:spTree>
    <p:extLst>
      <p:ext uri="{BB962C8B-B14F-4D97-AF65-F5344CB8AC3E}">
        <p14:creationId xmlns="" xmlns:p14="http://schemas.microsoft.com/office/powerpoint/2010/main" val="1376975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29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ДЕЯТЕЛЬНОСТИ КОМПАНИИ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Персонал</a:t>
            </a:r>
          </a:p>
        </p:txBody>
      </p:sp>
      <p:cxnSp>
        <p:nvCxnSpPr>
          <p:cNvPr id="7" name="Straight Connector 9"/>
          <p:cNvCxnSpPr/>
          <p:nvPr/>
        </p:nvCxnSpPr>
        <p:spPr>
          <a:xfrm>
            <a:off x="0" y="765175"/>
            <a:ext cx="54133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6016" y="900006"/>
            <a:ext cx="4176713" cy="504825"/>
          </a:xfrm>
          <a:solidFill>
            <a:schemeClr val="bg1"/>
          </a:solidFill>
        </p:spPr>
        <p:txBody>
          <a:bodyPr/>
          <a:lstStyle/>
          <a:p>
            <a:r>
              <a:rPr lang="ru-RU" sz="1320" b="1" dirty="0" smtClean="0"/>
              <a:t>Доля ФОТ в выручке и средняя заработная плата в целом по обществу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87661" y="965201"/>
            <a:ext cx="1598612" cy="2159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sz="1200" b="1" dirty="0" smtClean="0">
                <a:latin typeface="+mj-lt"/>
                <a:ea typeface="+mj-ea"/>
                <a:cs typeface="+mj-cs"/>
              </a:rPr>
              <a:t>Выручка ОАО «ТТС»</a:t>
            </a:r>
            <a:endParaRPr lang="ru-RU" sz="1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1751623"/>
              </p:ext>
            </p:extLst>
          </p:nvPr>
        </p:nvGraphicFramePr>
        <p:xfrm>
          <a:off x="251520" y="764704"/>
          <a:ext cx="4510088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9176871"/>
              </p:ext>
            </p:extLst>
          </p:nvPr>
        </p:nvGraphicFramePr>
        <p:xfrm>
          <a:off x="4878893" y="1412776"/>
          <a:ext cx="3887788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0825" y="5085184"/>
            <a:ext cx="4105275" cy="946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Средняя заработная плата </a:t>
            </a:r>
            <a:r>
              <a:rPr lang="ru-RU" sz="1400" dirty="0">
                <a:solidFill>
                  <a:schemeClr val="tx1"/>
                </a:solidFill>
              </a:rPr>
              <a:t>в отчетном периоде </a:t>
            </a:r>
            <a:r>
              <a:rPr lang="ru-RU" sz="1400" dirty="0" smtClean="0">
                <a:solidFill>
                  <a:schemeClr val="tx1"/>
                </a:solidFill>
              </a:rPr>
              <a:t> увеличилась на 2,5% за счет оптимизации численности.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751" y="3717032"/>
            <a:ext cx="4249737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структуре выручки, доля приходящаяся на автоперевозки </a:t>
            </a:r>
            <a:r>
              <a:rPr lang="ru-RU" sz="1400" dirty="0" smtClean="0">
                <a:solidFill>
                  <a:schemeClr val="tx1"/>
                </a:solidFill>
              </a:rPr>
              <a:t>оставляет 57 </a:t>
            </a:r>
            <a:r>
              <a:rPr lang="ru-RU" sz="1400" dirty="0">
                <a:solidFill>
                  <a:schemeClr val="tx1"/>
                </a:solidFill>
              </a:rPr>
              <a:t>%,  доля выручки по прочим услугам – </a:t>
            </a:r>
            <a:r>
              <a:rPr lang="ru-RU" sz="1400" dirty="0" smtClean="0">
                <a:solidFill>
                  <a:schemeClr val="tx1"/>
                </a:solidFill>
              </a:rPr>
              <a:t>43 </a:t>
            </a:r>
            <a:r>
              <a:rPr lang="ru-RU" sz="14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24547" y="1190626"/>
            <a:ext cx="887413" cy="115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5536646"/>
              </p:ext>
            </p:extLst>
          </p:nvPr>
        </p:nvGraphicFramePr>
        <p:xfrm>
          <a:off x="362322" y="3717032"/>
          <a:ext cx="3931864" cy="125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96190"/>
                <a:gridCol w="717837"/>
                <a:gridCol w="717837"/>
              </a:tblGrid>
              <a:tr h="3130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показателя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 2015</a:t>
                      </a:r>
                      <a:r>
                        <a:rPr lang="ru-RU" sz="1100" baseline="0" dirty="0" smtClean="0"/>
                        <a:t> г.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</a:t>
                      </a:r>
                      <a:r>
                        <a:rPr lang="ru-RU" sz="1100" baseline="0" dirty="0" smtClean="0"/>
                        <a:t> 2014 г.</a:t>
                      </a:r>
                      <a:endParaRPr lang="ru-RU" sz="1100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Средняя заработная плата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+2,5%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+2,3%</a:t>
                      </a:r>
                      <a:endParaRPr lang="ru-RU" sz="1100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Доля ФОТ в выручке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+20,7%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+18%</a:t>
                      </a:r>
                      <a:endParaRPr lang="ru-RU" sz="1100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Среднесписочная численность, чел.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-9,7%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-12,5%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6118069"/>
              </p:ext>
            </p:extLst>
          </p:nvPr>
        </p:nvGraphicFramePr>
        <p:xfrm>
          <a:off x="4788024" y="4725144"/>
          <a:ext cx="3931864" cy="125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96190"/>
                <a:gridCol w="717837"/>
                <a:gridCol w="717837"/>
              </a:tblGrid>
              <a:tr h="31308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Наименование показателя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 2015</a:t>
                      </a:r>
                      <a:r>
                        <a:rPr lang="ru-RU" sz="1100" b="1" baseline="0" dirty="0" smtClean="0"/>
                        <a:t> г.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</a:t>
                      </a:r>
                      <a:r>
                        <a:rPr lang="ru-RU" sz="1100" b="1" baseline="0" dirty="0" smtClean="0"/>
                        <a:t> 2014 г.</a:t>
                      </a:r>
                      <a:endParaRPr lang="ru-RU" sz="1100" b="1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Выручка в среднем по Обществу 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-23,3%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-24,1%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Выручка от автоперевозок 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-5,5 % 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-6,8%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31308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Доля выручки от автоперевозок 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-4,3%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-4,4</a:t>
                      </a:r>
                      <a:r>
                        <a:rPr lang="ru-RU" sz="1100" b="0" baseline="0" dirty="0" smtClean="0"/>
                        <a:t>%</a:t>
                      </a:r>
                      <a:endParaRPr lang="ru-RU" sz="11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6908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9" y="137500"/>
            <a:ext cx="51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СОДЕРЖАНИЕ</a:t>
            </a:r>
            <a:endParaRPr lang="en-US" sz="1400" b="1" dirty="0">
              <a:latin typeface="EuropeC"/>
              <a:cs typeface="EuropeC"/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539552" y="992917"/>
            <a:ext cx="468052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b="1" dirty="0" smtClean="0">
                <a:latin typeface="EuropeC"/>
                <a:cs typeface="EuropeC"/>
              </a:rPr>
              <a:t>ОБЗОР </a:t>
            </a:r>
            <a:r>
              <a:rPr lang="ru-RU" sz="1200" b="1" dirty="0">
                <a:latin typeface="EuropeC"/>
                <a:cs typeface="EuropeC"/>
              </a:rPr>
              <a:t>ОАО </a:t>
            </a:r>
            <a:r>
              <a:rPr lang="ru-RU" sz="1200" b="1" dirty="0" smtClean="0">
                <a:latin typeface="EuropeC"/>
                <a:cs typeface="EuropeC"/>
              </a:rPr>
              <a:t>«Т</a:t>
            </a:r>
            <a:r>
              <a:rPr lang="ru-RU" sz="1200" b="1" dirty="0">
                <a:latin typeface="EuropeC"/>
                <a:cs typeface="EuropeC"/>
              </a:rPr>
              <a:t>Т</a:t>
            </a:r>
            <a:r>
              <a:rPr lang="ru-RU" sz="1200" b="1" dirty="0" smtClean="0">
                <a:latin typeface="EuropeC"/>
                <a:cs typeface="EuropeC"/>
              </a:rPr>
              <a:t>С»</a:t>
            </a:r>
            <a:endParaRPr lang="en-US" sz="1200" b="1" dirty="0"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Профиль компании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Приоритетные направления деятельности Общества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Основные показатели деятельности</a:t>
            </a:r>
            <a:endParaRPr lang="ru-RU" sz="1200" dirty="0">
              <a:latin typeface="+mn-lt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dirty="0">
                <a:latin typeface="AGLettericaCondensedC"/>
                <a:cs typeface="AGLettericaCondensedC"/>
              </a:rPr>
              <a:t> </a:t>
            </a:r>
            <a:endParaRPr lang="en-US" sz="1200" dirty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latin typeface="EuropeC"/>
                <a:cs typeface="EuropeC"/>
              </a:rPr>
              <a:t>СТРАТЕГИЯ КОМПАНИИ</a:t>
            </a:r>
            <a:endParaRPr lang="en-US" sz="1200" b="1" dirty="0" smtClean="0"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Стратегия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Ключевые показатели деятельности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Стратегия в действии</a:t>
            </a:r>
            <a:endParaRPr lang="en-US" sz="1200" dirty="0" smtClean="0">
              <a:latin typeface="+mn-lt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dirty="0">
                <a:latin typeface="AGLettericaCondensedC"/>
                <a:cs typeface="AGLettericaCondensedC"/>
              </a:rPr>
              <a:t> </a:t>
            </a:r>
            <a:endParaRPr lang="en-US" sz="1200" dirty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EuropeC"/>
                <a:cs typeface="EuropeC"/>
              </a:rPr>
              <a:t>ОБЗОР РЫНКА</a:t>
            </a:r>
            <a:endParaRPr lang="en-US" sz="1200" b="1" dirty="0" smtClean="0">
              <a:solidFill>
                <a:srgbClr val="000000"/>
              </a:solidFill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Положение Общества в отрасли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Выручка компании</a:t>
            </a:r>
            <a:endParaRPr lang="en-US" sz="1200" dirty="0" smtClean="0">
              <a:latin typeface="+mn-lt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dirty="0">
                <a:latin typeface="AGLettericaCondensedC"/>
                <a:cs typeface="AGLettericaCondensedC"/>
              </a:rPr>
              <a:t> </a:t>
            </a:r>
            <a:endParaRPr lang="en-US" sz="1200" dirty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EuropeC"/>
                <a:cs typeface="EuropeC"/>
              </a:rPr>
              <a:t>ОБЗОР ДЕЯТЕЛЬНОСТИ КОМПАНИИ</a:t>
            </a:r>
            <a:endParaRPr lang="en-US" sz="1200" b="1" dirty="0" smtClean="0">
              <a:solidFill>
                <a:srgbClr val="000000"/>
              </a:solidFill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Финансовые результаты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Основные риски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Производственные результаты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Использование энергетических ресурсов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Производственные расходы(себестоимость)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Персонал</a:t>
            </a:r>
            <a:endParaRPr lang="en-US" sz="1200" dirty="0">
              <a:latin typeface="+mn-lt"/>
              <a:cs typeface="AGLettericaCondensed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9" y="1052736"/>
            <a:ext cx="388843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EuropeC"/>
                <a:cs typeface="EuropeC"/>
              </a:rPr>
              <a:t>КОРПОРАТИВНАЯ СОЦИАЛЬНАЯ ОТВЕТСТВЕННОСТЬ И СОЦИАЛЬНАЯ ПОЛИТИКА</a:t>
            </a:r>
            <a:endParaRPr lang="en-US" sz="1200" b="1" dirty="0" smtClean="0">
              <a:solidFill>
                <a:srgbClr val="000000"/>
              </a:solidFill>
              <a:latin typeface="EuropeC"/>
              <a:cs typeface="EuropeC"/>
            </a:endParaRP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latin typeface="AGLettericaCondensedC"/>
                <a:cs typeface="AGLettericaCondensedC"/>
              </a:rPr>
              <a:t> </a:t>
            </a:r>
            <a:endParaRPr lang="en-US" sz="1200" dirty="0" smtClean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EuropeC"/>
                <a:cs typeface="EuropeC"/>
              </a:rPr>
              <a:t>УПРАВЛЕНИЕ</a:t>
            </a:r>
            <a:endParaRPr lang="en-US" sz="1200" b="1" dirty="0" smtClean="0">
              <a:solidFill>
                <a:srgbClr val="000000"/>
              </a:solidFill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Руководство компании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Совет директоров</a:t>
            </a:r>
            <a:endParaRPr lang="en-US" sz="1200" dirty="0" smtClean="0">
              <a:latin typeface="+mn-lt"/>
              <a:cs typeface="AGLettericaCondensed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Отчет о результатах развития акционерного  Общества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Информация для акционеров и инвесторов</a:t>
            </a:r>
            <a:endParaRPr lang="en-US" sz="1200" dirty="0">
              <a:latin typeface="+mn-lt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latin typeface="AGLettericaCondensedC"/>
                <a:cs typeface="AGLettericaCondensedC"/>
              </a:rPr>
              <a:t> </a:t>
            </a:r>
            <a:endParaRPr lang="en-US" sz="1200" dirty="0" smtClean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EuropeC"/>
                <a:cs typeface="EuropeC"/>
              </a:rPr>
              <a:t>ФИНАНСОВАЯ ОТЧЕТНОСТЬ</a:t>
            </a:r>
            <a:endParaRPr lang="en-US" sz="1200" b="1" dirty="0" smtClean="0">
              <a:solidFill>
                <a:srgbClr val="000000"/>
              </a:solidFill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+mn-lt"/>
                <a:cs typeface="AGLettericaCondensedC"/>
              </a:rPr>
              <a:t>Финансовая отчетность в соответствии с законодательством Российской Федерации</a:t>
            </a:r>
          </a:p>
          <a:p>
            <a:pPr algn="just">
              <a:lnSpc>
                <a:spcPct val="120000"/>
              </a:lnSpc>
            </a:pPr>
            <a:endParaRPr lang="ru-RU" sz="1200" dirty="0">
              <a:latin typeface="AGLettericaCondensedC"/>
              <a:cs typeface="AGLettericaCondensedC"/>
            </a:endParaRPr>
          </a:p>
          <a:p>
            <a:pPr algn="just">
              <a:lnSpc>
                <a:spcPct val="120000"/>
              </a:lnSpc>
            </a:pPr>
            <a:r>
              <a:rPr lang="ru-RU" sz="1200" b="1" cap="all" dirty="0" smtClean="0">
                <a:solidFill>
                  <a:srgbClr val="000000"/>
                </a:solidFill>
                <a:latin typeface="EuropeC"/>
                <a:cs typeface="EuropeC"/>
              </a:rPr>
              <a:t>Приложение</a:t>
            </a:r>
            <a:endParaRPr lang="en-US" sz="1200" b="1" cap="all" dirty="0">
              <a:solidFill>
                <a:srgbClr val="000000"/>
              </a:solidFill>
              <a:latin typeface="EuropeC"/>
              <a:cs typeface="EuropeC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>
                <a:latin typeface="+mn-lt"/>
                <a:cs typeface="AGLettericaCondensedC"/>
              </a:rPr>
              <a:t>Корпоративное управление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>
                <a:latin typeface="+mn-lt"/>
                <a:cs typeface="AGLettericaCondensedC"/>
              </a:rPr>
              <a:t>Крупные сделки и сделки с заинтересованностью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>
                <a:latin typeface="+mn-lt"/>
                <a:cs typeface="AGLettericaCondensedC"/>
              </a:rPr>
              <a:t>Информация для акционеров и инвесторов. Отчет о выплате дивидендов</a:t>
            </a: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200" dirty="0">
                <a:latin typeface="+mn-lt"/>
                <a:cs typeface="AGLettericaCondensedC"/>
              </a:rPr>
              <a:t>Дочерние и зависимые </a:t>
            </a:r>
            <a:r>
              <a:rPr lang="ru-RU" sz="1200" dirty="0" smtClean="0">
                <a:latin typeface="+mn-lt"/>
                <a:cs typeface="AGLettericaCondensedC"/>
              </a:rPr>
              <a:t>общества</a:t>
            </a:r>
            <a:endParaRPr lang="ru-RU" sz="1200" dirty="0">
              <a:latin typeface="+mn-lt"/>
              <a:cs typeface="AGLettericaCondensed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2073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A.Belukhin\Desktop\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7027969" cy="6725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30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5</a:t>
            </a:r>
            <a:endParaRPr lang="ru-RU" sz="199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Bookman Old Style" pitchFamily="18" charset="0"/>
              <a:cs typeface="Europe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0631" y="2579863"/>
            <a:ext cx="2993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Корпоративная социальная ответственность и социальная политика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641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31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1303950"/>
              </p:ext>
            </p:extLst>
          </p:nvPr>
        </p:nvGraphicFramePr>
        <p:xfrm>
          <a:off x="3635898" y="4437112"/>
          <a:ext cx="5347979" cy="144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8923"/>
                <a:gridCol w="604453"/>
                <a:gridCol w="604453"/>
                <a:gridCol w="494577"/>
                <a:gridCol w="641120"/>
                <a:gridCol w="604453"/>
              </a:tblGrid>
              <a:tr h="582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</a:rPr>
                        <a:t>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% к </a:t>
                      </a:r>
                      <a:r>
                        <a:rPr lang="ru-RU" sz="1200" u="none" strike="noStrike" dirty="0" smtClean="0"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% к </a:t>
                      </a:r>
                      <a:r>
                        <a:rPr lang="ru-RU" sz="1200" u="none" strike="noStrike" dirty="0" smtClean="0"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</a:tr>
              <a:tr h="28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по охране труда, ТБ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</a:tr>
              <a:tr h="28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на экологию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</a:tr>
              <a:tr h="28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18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573016"/>
            <a:ext cx="3067079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Общество оказывает </a:t>
            </a:r>
            <a:r>
              <a:rPr lang="ru-RU" sz="1400" dirty="0" smtClean="0">
                <a:solidFill>
                  <a:schemeClr val="tx1"/>
                </a:solidFill>
              </a:rPr>
              <a:t>материальную </a:t>
            </a:r>
            <a:r>
              <a:rPr lang="ru-RU" sz="1400" dirty="0">
                <a:solidFill>
                  <a:schemeClr val="tx1"/>
                </a:solidFill>
              </a:rPr>
              <a:t>помощь сотрудникам, бывшим сотрудникам - участникам ВОВ, детям сотрудников. 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2016 </a:t>
            </a:r>
            <a:r>
              <a:rPr lang="ru-RU" sz="1400" dirty="0">
                <a:solidFill>
                  <a:schemeClr val="tx1"/>
                </a:solidFill>
              </a:rPr>
              <a:t>году </a:t>
            </a: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социальные нужды было направленно </a:t>
            </a:r>
            <a:r>
              <a:rPr lang="ru-RU" sz="1400" dirty="0" smtClean="0">
                <a:solidFill>
                  <a:schemeClr val="tx1"/>
                </a:solidFill>
              </a:rPr>
              <a:t>241тыс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руб. Предприятие уделяет большое внимание экологическому состоянию окружающей среды. Регулярно проверяется загазованность воздуха, берутся пробы сточных вод.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3314" y="4069638"/>
            <a:ext cx="1768369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320" b="1" dirty="0">
                <a:latin typeface="+mn-lt"/>
              </a:rPr>
              <a:t>Расходы на экологию</a:t>
            </a:r>
            <a:endParaRPr lang="ru-RU" sz="132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803" y="898016"/>
            <a:ext cx="4572000" cy="295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ru-RU" sz="1320" b="1" dirty="0">
                <a:latin typeface="+mn-lt"/>
              </a:rPr>
              <a:t>Структура расходов социального характера</a:t>
            </a:r>
            <a:endParaRPr lang="ru-RU" sz="132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4018" y="0"/>
            <a:ext cx="3639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КОРПОРАТИВНАЯ СОЦИАЛЬНАЯ ОТВЕСТВЕННОСТЬ И СОЦИАЛЬНАЯ ПОЛИТИКА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5" y="908720"/>
            <a:ext cx="3247683" cy="2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114100"/>
              </p:ext>
            </p:extLst>
          </p:nvPr>
        </p:nvGraphicFramePr>
        <p:xfrm>
          <a:off x="3635895" y="1300231"/>
          <a:ext cx="5354865" cy="25395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28958"/>
                <a:gridCol w="488335"/>
                <a:gridCol w="488335"/>
                <a:gridCol w="488335"/>
                <a:gridCol w="737865"/>
                <a:gridCol w="723037"/>
              </a:tblGrid>
              <a:tr h="430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% к </a:t>
                      </a:r>
                      <a:r>
                        <a:rPr lang="ru-RU" sz="1200" u="none" strike="noStrike" dirty="0" smtClean="0"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% к </a:t>
                      </a:r>
                      <a:r>
                        <a:rPr lang="ru-RU" sz="1200" u="none" strike="noStrike" dirty="0" smtClean="0"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401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Премирование с юбилейными датами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259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Новогодние подарки детям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243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Ритуальные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289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Материальная </a:t>
                      </a:r>
                      <a:r>
                        <a:rPr lang="ru-RU" sz="1200" u="none" strike="noStrike" dirty="0" smtClean="0">
                          <a:effectLst/>
                        </a:rPr>
                        <a:t>помощь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307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Премирование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праздникам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307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Прочее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  <a:tr h="300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 социальных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5779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A.Belukhin\Desktop\management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0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6</a:t>
            </a:r>
            <a:endParaRPr lang="ru-RU" sz="199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Bookman Old Style" pitchFamily="18" charset="0"/>
              <a:cs typeface="Europe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0631" y="2579863"/>
            <a:ext cx="2993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Управление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10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641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974331946"/>
              </p:ext>
            </p:extLst>
          </p:nvPr>
        </p:nvGraphicFramePr>
        <p:xfrm>
          <a:off x="323528" y="796817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УПРАВЛЕНИЕ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Руководство компании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373361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УПРАВЛЕНИЕ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Руководство компании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29000"/>
            <a:ext cx="7223402" cy="2664296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Сведения о генеральном директоре организации</a:t>
            </a:r>
            <a:r>
              <a:rPr lang="ru-RU" sz="1400" b="1" dirty="0" smtClean="0">
                <a:solidFill>
                  <a:schemeClr val="tx1"/>
                </a:solidFill>
              </a:rPr>
              <a:t>:</a:t>
            </a:r>
            <a:endParaRPr lang="ru-RU" sz="1400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Генеральный директор ОАО «Туапсетранссервис» Карабаджан </a:t>
            </a:r>
            <a:r>
              <a:rPr lang="ru-RU" sz="1400" dirty="0">
                <a:solidFill>
                  <a:schemeClr val="tx1"/>
                </a:solidFill>
              </a:rPr>
              <a:t>Карп Карпович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Год </a:t>
            </a:r>
            <a:r>
              <a:rPr lang="ru-RU" sz="1400" dirty="0">
                <a:solidFill>
                  <a:schemeClr val="tx1"/>
                </a:solidFill>
              </a:rPr>
              <a:t>рождения – </a:t>
            </a:r>
            <a:r>
              <a:rPr lang="ru-RU" sz="1400" dirty="0" smtClean="0">
                <a:solidFill>
                  <a:schemeClr val="tx1"/>
                </a:solidFill>
              </a:rPr>
              <a:t>1957г.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Образование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высшее профессиональное </a:t>
            </a:r>
            <a:r>
              <a:rPr lang="ru-RU" sz="1400" dirty="0">
                <a:solidFill>
                  <a:schemeClr val="tx1"/>
                </a:solidFill>
              </a:rPr>
              <a:t>,  Харьковский автомобильно-дорожный  институт,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С 01.01.1992 г. по </a:t>
            </a:r>
            <a:r>
              <a:rPr lang="ru-RU" sz="1400" dirty="0" smtClean="0">
                <a:solidFill>
                  <a:schemeClr val="tx1"/>
                </a:solidFill>
              </a:rPr>
              <a:t>26.12.2006г</a:t>
            </a:r>
            <a:r>
              <a:rPr lang="ru-RU" sz="1400" dirty="0">
                <a:solidFill>
                  <a:schemeClr val="tx1"/>
                </a:solidFill>
              </a:rPr>
              <a:t>. работал начальником автогаража в ОАО «ТМТП</a:t>
            </a:r>
            <a:r>
              <a:rPr lang="ru-RU" sz="1400" dirty="0" smtClean="0">
                <a:solidFill>
                  <a:schemeClr val="tx1"/>
                </a:solidFill>
              </a:rPr>
              <a:t>».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С 26.12.2006 г. по </a:t>
            </a:r>
            <a:r>
              <a:rPr lang="ru-RU" sz="1400" dirty="0" err="1" smtClean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/время работает </a:t>
            </a:r>
            <a:r>
              <a:rPr lang="ru-RU" sz="1400" dirty="0">
                <a:solidFill>
                  <a:schemeClr val="tx1"/>
                </a:solidFill>
              </a:rPr>
              <a:t>генеральным директором ОАО «Туапсетранссервис</a:t>
            </a:r>
            <a:r>
              <a:rPr lang="ru-RU" sz="1400" dirty="0" smtClean="0">
                <a:solidFill>
                  <a:schemeClr val="tx1"/>
                </a:solidFill>
              </a:rPr>
              <a:t>».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Доля участия лица в уставном капитале </a:t>
            </a:r>
            <a:r>
              <a:rPr lang="ru-RU" sz="1400" dirty="0" smtClean="0">
                <a:solidFill>
                  <a:schemeClr val="tx1"/>
                </a:solidFill>
              </a:rPr>
              <a:t>Общества </a:t>
            </a:r>
            <a:r>
              <a:rPr lang="ru-RU" sz="1400" dirty="0">
                <a:solidFill>
                  <a:schemeClr val="tx1"/>
                </a:solidFill>
              </a:rPr>
              <a:t>составляет 0,18</a:t>
            </a:r>
            <a:r>
              <a:rPr lang="ru-RU" sz="1400" dirty="0" smtClean="0">
                <a:solidFill>
                  <a:schemeClr val="tx1"/>
                </a:solidFill>
              </a:rPr>
              <a:t>%.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</a:rPr>
              <a:t>Размер </a:t>
            </a:r>
            <a:r>
              <a:rPr lang="ru-RU" sz="1400" dirty="0" smtClean="0">
                <a:solidFill>
                  <a:schemeClr val="tx1"/>
                </a:solidFill>
              </a:rPr>
              <a:t>вознаграждения </a:t>
            </a:r>
            <a:r>
              <a:rPr lang="ru-RU" sz="1400" dirty="0">
                <a:solidFill>
                  <a:schemeClr val="tx1"/>
                </a:solidFill>
              </a:rPr>
              <a:t>Единоличного исполнительного органа ОАО «ТТС» определен решением Совета директоров № </a:t>
            </a:r>
            <a:r>
              <a:rPr lang="ru-RU" sz="1400" dirty="0" smtClean="0">
                <a:solidFill>
                  <a:schemeClr val="tx1"/>
                </a:solidFill>
              </a:rPr>
              <a:t>41  </a:t>
            </a:r>
            <a:r>
              <a:rPr lang="ru-RU" sz="1400" dirty="0">
                <a:solidFill>
                  <a:schemeClr val="tx1"/>
                </a:solidFill>
              </a:rPr>
              <a:t>от 01. </a:t>
            </a:r>
            <a:r>
              <a:rPr lang="ru-RU" sz="1400" dirty="0" smtClean="0">
                <a:solidFill>
                  <a:schemeClr val="tx1"/>
                </a:solidFill>
              </a:rPr>
              <a:t>10. 2014 </a:t>
            </a:r>
            <a:r>
              <a:rPr lang="ru-RU" sz="1400" dirty="0">
                <a:solidFill>
                  <a:schemeClr val="tx1"/>
                </a:solidFill>
              </a:rPr>
              <a:t>года </a:t>
            </a:r>
            <a:r>
              <a:rPr lang="ru-RU" sz="1400" dirty="0" smtClean="0">
                <a:solidFill>
                  <a:schemeClr val="tx1"/>
                </a:solidFill>
              </a:rPr>
              <a:t>и за 2016г.составил  1566,4тыс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руб.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Picture 17" descr="http://www.atomic-energy.ru/files/images/2011/03/36834493_dogovor_zabava_nikitich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5" y="836613"/>
            <a:ext cx="4302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92080" y="1412775"/>
            <a:ext cx="3527276" cy="1944787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Сведения об единоличном исполнительном органе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Единоличным исполнительным органом Общества является Генеральный директор.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361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УПРАВЛЕНИЕ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Руководство компании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3362679"/>
              </p:ext>
            </p:extLst>
          </p:nvPr>
        </p:nvGraphicFramePr>
        <p:xfrm>
          <a:off x="468313" y="981069"/>
          <a:ext cx="8135938" cy="50402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95575"/>
                <a:gridCol w="5040363"/>
              </a:tblGrid>
              <a:tr h="276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компании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Открытое акционерное общество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"Туапсетранссервис"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Сокращенное наименование компании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ОАО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"Туапсетранссервис"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Юридический адрес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352800, г.Туапсе, ул.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Бондаренко, 14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Почтовый адрес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352800, Краснодарский край, г. Туапсе, ул.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Бондаренко,14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Дата государственной регистрации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12.05.1994 г.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Зарегистрировавший орган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г. Туапсе Краснодарского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ОГРН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1022303280097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ИНН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2322005751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Код ФСФР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31306-E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ОКПО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03104929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Генерального директора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Карабаджан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Карп Карпович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Телефон руководителя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(86167)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60-005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Банковские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реквизиты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сч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40702810230050100092</a:t>
                      </a: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К/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сч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30101810100000000602</a:t>
                      </a: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046015602</a:t>
                      </a: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3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Отделение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38" marR="15238" marT="15236" marB="15236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Юго-Западный банк ПАО Сбербанк России г. Ростов-на-Дону</a:t>
                      </a:r>
                    </a:p>
                  </a:txBody>
                  <a:tcPr marL="15238" marR="15238" marT="15236" marB="1523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0220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УПРАВЛЕНИЕ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Совет Директоров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448" y="1443841"/>
            <a:ext cx="8964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 eaLnBrk="0" hangingPunct="0"/>
            <a:r>
              <a:rPr lang="ru-RU" sz="1400" b="1" dirty="0">
                <a:latin typeface="+mn-lt"/>
              </a:rPr>
              <a:t>Сведения о составе Совета директоров, изменение </a:t>
            </a:r>
            <a:r>
              <a:rPr lang="ru-RU" sz="1400" b="1" dirty="0" smtClean="0">
                <a:latin typeface="+mn-lt"/>
              </a:rPr>
              <a:t>состава </a:t>
            </a:r>
            <a:r>
              <a:rPr lang="ru-RU" sz="1400" b="1" dirty="0">
                <a:latin typeface="+mn-lt"/>
              </a:rPr>
              <a:t>совета директоров в отчетном </a:t>
            </a:r>
            <a:r>
              <a:rPr lang="ru-RU" sz="1400" b="1" dirty="0" smtClean="0">
                <a:latin typeface="+mn-lt"/>
              </a:rPr>
              <a:t>год.</a:t>
            </a:r>
          </a:p>
          <a:p>
            <a:pPr indent="449263" algn="just" eaLnBrk="0" hangingPunct="0"/>
            <a:endParaRPr lang="ru-RU" sz="1400" dirty="0">
              <a:latin typeface="+mn-lt"/>
            </a:endParaRPr>
          </a:p>
          <a:p>
            <a:pPr indent="449263" algn="just" eaLnBrk="0" hangingPunct="0"/>
            <a:r>
              <a:rPr lang="ru-RU" sz="1400" b="1" dirty="0">
                <a:latin typeface="+mn-lt"/>
              </a:rPr>
              <a:t>Состав совета директоров в </a:t>
            </a:r>
            <a:r>
              <a:rPr lang="ru-RU" sz="1400" b="1" dirty="0" smtClean="0">
                <a:latin typeface="+mn-lt"/>
              </a:rPr>
              <a:t>2015 г</a:t>
            </a:r>
            <a:r>
              <a:rPr lang="ru-RU" sz="1400" b="1" dirty="0">
                <a:latin typeface="+mn-lt"/>
              </a:rPr>
              <a:t>. </a:t>
            </a:r>
            <a:r>
              <a:rPr lang="ru-RU" sz="1400" b="1" dirty="0" smtClean="0">
                <a:latin typeface="+mn-lt"/>
              </a:rPr>
              <a:t>действующий </a:t>
            </a:r>
            <a:r>
              <a:rPr lang="ru-RU" sz="1400" b="1" dirty="0">
                <a:latin typeface="+mn-lt"/>
              </a:rPr>
              <a:t>до годового </a:t>
            </a:r>
            <a:r>
              <a:rPr lang="ru-RU" sz="1400" b="1" dirty="0" smtClean="0">
                <a:latin typeface="+mn-lt"/>
              </a:rPr>
              <a:t>общего собрания </a:t>
            </a:r>
            <a:r>
              <a:rPr lang="ru-RU" sz="1400" b="1" dirty="0">
                <a:latin typeface="+mn-lt"/>
              </a:rPr>
              <a:t>акционеров. </a:t>
            </a:r>
          </a:p>
          <a:p>
            <a:pPr indent="449263" algn="just" eaLnBrk="0" hangingPunct="0"/>
            <a:r>
              <a:rPr lang="ru-RU" sz="1400" b="1" dirty="0" smtClean="0">
                <a:latin typeface="+mn-lt"/>
              </a:rPr>
              <a:t>Протокол ОСА № 1/2015 от 23 июня 2015 г .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Гин Павел Михайлович;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Ерков Дмитрий Дмитриевич;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Силин Александр Леонидович;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Чубинидзе Павел Валерьевич,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Шпитальный Михаил Витальевич.</a:t>
            </a:r>
          </a:p>
          <a:p>
            <a:pPr indent="449263" algn="just" eaLnBrk="0" hangingPunct="0"/>
            <a:endParaRPr lang="ru-RU" sz="1400" dirty="0" smtClean="0">
              <a:latin typeface="+mn-lt"/>
            </a:endParaRPr>
          </a:p>
          <a:p>
            <a:pPr indent="449263" algn="just" eaLnBrk="0" hangingPunct="0"/>
            <a:endParaRPr lang="ru-RU" sz="1400" b="1" dirty="0">
              <a:latin typeface="+mn-lt"/>
            </a:endParaRPr>
          </a:p>
          <a:p>
            <a:pPr indent="449263" algn="just" eaLnBrk="0" hangingPunct="0"/>
            <a:r>
              <a:rPr lang="ru-RU" sz="1400" b="1" dirty="0">
                <a:latin typeface="+mn-lt"/>
              </a:rPr>
              <a:t>Совет директоров избранный на годовом общем собрании</a:t>
            </a:r>
            <a:r>
              <a:rPr lang="ru-RU" sz="1400" dirty="0">
                <a:latin typeface="+mn-lt"/>
              </a:rPr>
              <a:t>. </a:t>
            </a:r>
            <a:endParaRPr lang="ru-RU" sz="1400" dirty="0" smtClean="0">
              <a:latin typeface="+mn-lt"/>
            </a:endParaRPr>
          </a:p>
          <a:p>
            <a:pPr indent="449263" algn="just" eaLnBrk="0" hangingPunct="0"/>
            <a:r>
              <a:rPr lang="ru-RU" sz="1400" b="1" dirty="0" smtClean="0">
                <a:latin typeface="+mn-lt"/>
              </a:rPr>
              <a:t>Протокол ОСА № 1/2016 от 28 </a:t>
            </a:r>
            <a:r>
              <a:rPr lang="ru-RU" sz="1400" b="1" dirty="0">
                <a:latin typeface="+mn-lt"/>
              </a:rPr>
              <a:t>июня </a:t>
            </a:r>
            <a:r>
              <a:rPr lang="ru-RU" sz="1400" b="1" dirty="0" smtClean="0">
                <a:latin typeface="+mn-lt"/>
              </a:rPr>
              <a:t>2016 г .</a:t>
            </a:r>
            <a:endParaRPr lang="ru-RU" sz="1400" b="1" dirty="0">
              <a:latin typeface="+mn-lt"/>
            </a:endParaRP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Гин Павел Михайлович;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Ерков Дмитрий Дмитриевич;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Ткаченко Денис Николаевич;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Чубинидзе Павел Валерьевич,</a:t>
            </a:r>
          </a:p>
          <a:p>
            <a:pPr indent="449263" algn="just" eaLnBrk="0" hangingPunct="0"/>
            <a:r>
              <a:rPr lang="ru-RU" sz="1400" dirty="0" smtClean="0">
                <a:latin typeface="+mn-lt"/>
              </a:rPr>
              <a:t>Шпитальный Михаил Витальевич.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64904"/>
            <a:ext cx="3105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5779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УПРАВЛЕНИЕ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Совет Директоров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052736"/>
            <a:ext cx="5976664" cy="1242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Совета директоров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Ерков Дмитрий Дмитриевич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Год рождения: 1972 г. Образование высшее 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Финансовый директор АО «ТМТП»</a:t>
            </a: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Доли в уставном капитале Общества не имеет 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Объект 14"/>
          <p:cNvSpPr txBox="1">
            <a:spLocks/>
          </p:cNvSpPr>
          <p:nvPr/>
        </p:nvSpPr>
        <p:spPr bwMode="auto">
          <a:xfrm>
            <a:off x="467544" y="2636912"/>
            <a:ext cx="3755554" cy="1296144"/>
          </a:xfrm>
          <a:prstGeom prst="round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Шпитальный Михаил Витальевич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Год рождения: 1972 г. Образование высшее профессиональное 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Технический директор   АО «ТМТП»</a:t>
            </a: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Доли в уставном капитале Общества не имеет 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Объект 14"/>
          <p:cNvSpPr txBox="1">
            <a:spLocks/>
          </p:cNvSpPr>
          <p:nvPr/>
        </p:nvSpPr>
        <p:spPr bwMode="auto">
          <a:xfrm>
            <a:off x="4860032" y="4221088"/>
            <a:ext cx="3827562" cy="1296144"/>
          </a:xfrm>
          <a:prstGeom prst="round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Чубинидзе Павел Валерьевич</a:t>
            </a: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Год рождения: 1978 г. Образование высшее  профессиональное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Директор по коммерческой работе и эксплуатации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АО «ТМТП»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Доли в уставном капитале Общества не имеет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Объект 14"/>
          <p:cNvSpPr txBox="1">
            <a:spLocks/>
          </p:cNvSpPr>
          <p:nvPr/>
        </p:nvSpPr>
        <p:spPr bwMode="auto">
          <a:xfrm>
            <a:off x="4788024" y="2636912"/>
            <a:ext cx="3755554" cy="1296144"/>
          </a:xfrm>
          <a:prstGeom prst="round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Ткаченко Денис Николаевич</a:t>
            </a: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Год рождения: 1976 г. Образование высшее  профессиональное 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Начальник контора автогаража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АО «ТМТП»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Доли в уставном капитале Общества не имеет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Объект 14"/>
          <p:cNvSpPr txBox="1">
            <a:spLocks/>
          </p:cNvSpPr>
          <p:nvPr/>
        </p:nvSpPr>
        <p:spPr bwMode="auto">
          <a:xfrm>
            <a:off x="467544" y="4221088"/>
            <a:ext cx="3755554" cy="1296144"/>
          </a:xfrm>
          <a:prstGeom prst="round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Гин Павел Михайлович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Год рождения: 1974 г. Образование высшее  профессиональное</a:t>
            </a:r>
          </a:p>
          <a:p>
            <a:pPr marL="0" indent="0" algn="ctr"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Директор по правовому обеспечению АО «ТМТП»</a:t>
            </a:r>
          </a:p>
          <a:p>
            <a:pPr marL="0" indent="0" algn="ctr"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Доли в уставном капитале Общества не имеет 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741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cs typeface="Arial"/>
              </a:rPr>
              <a:t>УПРАВЛЕНИЕ</a:t>
            </a:r>
            <a:endParaRPr lang="ru-RU" sz="1400" b="1" dirty="0">
              <a:cs typeface="Arial"/>
            </a:endParaRPr>
          </a:p>
          <a:p>
            <a:pPr eaLnBrk="1" hangingPunct="1">
              <a:defRPr/>
            </a:pPr>
            <a:r>
              <a:rPr lang="ru-RU" sz="1400" b="1" dirty="0" smtClean="0"/>
              <a:t>Отчет о результатах развития акционерного Общества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980729"/>
            <a:ext cx="84570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Отчет совета директоров о результатах развития акционерного общества пор приоритетным направлениям его деятельности:</a:t>
            </a:r>
            <a:endParaRPr lang="ru-RU" sz="1200" dirty="0">
              <a:latin typeface="+mn-lt"/>
            </a:endParaRPr>
          </a:p>
          <a:p>
            <a:endParaRPr lang="ru-RU" sz="1200" dirty="0" smtClean="0"/>
          </a:p>
          <a:p>
            <a:r>
              <a:rPr lang="ru-RU" sz="1100" dirty="0" smtClean="0">
                <a:latin typeface="+mn-lt"/>
              </a:rPr>
              <a:t>Федеральным законом «Об акционерных обществах» Совету директоров отводится наиболее важная роль в обеспечении прав акционеров, в формировании и реализации стратегии развития Общества, а также в обеспечении его успешной финансово - хозяйственной деятельности. Совет директоров ОАО «Туапсетранссервис» уделяет первостепенное внимание вопросам улучшения качества корпоративного управления, повышения прибыльности компании, а так же устойчивой, надежной и конкурентоспособной политики на рынке оказания автотранспортных услуг. Члены Совета директоров Общества при осуществлении своих прав и исполнении обязанностей действовали в интересах Общества, добросовестно и разумно, принимали активное участие во всех его заседаниях, которые проходили, преимущественно, при 100 % явке. В 2016 году проведено 5 заседаний Совета директоров (из них 1 заседания- в форме заочного голосования, 4 – в форме личного участия в заседании). Наиболее важными решениями, существенно повлиявшими на деятельность общества в отчетном году, являются решения: определяющие финансово-экономическую политику Общества по приоритетным направлениям деятельности; направленные на совершенствование корпоративного управления Обществом; влияющие на повышение конкурентоспособности Общества на рынке оказываемых услуг. К таким решениям, в частности, относятся следующие: </a:t>
            </a:r>
          </a:p>
          <a:p>
            <a:r>
              <a:rPr lang="ru-RU" sz="1100" dirty="0" smtClean="0">
                <a:latin typeface="+mn-lt"/>
              </a:rPr>
              <a:t>1.Одобрение сделок, связанных с приобретением транспортных средств.</a:t>
            </a:r>
            <a:endParaRPr lang="ru-RU" sz="1100" dirty="0" smtClean="0">
              <a:solidFill>
                <a:schemeClr val="dk1"/>
              </a:solidFill>
              <a:latin typeface="+mn-lt"/>
            </a:endParaRPr>
          </a:p>
          <a:p>
            <a:pPr marL="171450" indent="-171450" algn="just"/>
            <a:r>
              <a:rPr lang="ru-RU" sz="1100" dirty="0" smtClean="0">
                <a:latin typeface="+mn-lt"/>
              </a:rPr>
              <a:t>2.Рассмотрение предложений по выдвижению кандидатов в органы управления и контроля ОАО «Туапсетранссервис», а также о внесении вопросов в повестку дня предстоящего годового собрания акционеров, поступивших в Совет директоров от акционеров Общества. </a:t>
            </a:r>
          </a:p>
          <a:p>
            <a:pPr marL="171450" indent="-171450" algn="just"/>
            <a:r>
              <a:rPr lang="ru-RU" sz="1100" dirty="0" smtClean="0">
                <a:latin typeface="+mn-lt"/>
              </a:rPr>
              <a:t>3.Утверждение повестки дня общего собрания акционеров;</a:t>
            </a:r>
          </a:p>
          <a:p>
            <a:pPr marL="171450" indent="-171450" algn="just"/>
            <a:r>
              <a:rPr lang="ru-RU" sz="1100" dirty="0" smtClean="0">
                <a:latin typeface="+mn-lt"/>
              </a:rPr>
              <a:t>4.Определение даты составления списка лиц, имеющих право на участие в общем собрании акционеров, </a:t>
            </a:r>
          </a:p>
          <a:p>
            <a:pPr marL="171450" indent="-171450" algn="just"/>
            <a:r>
              <a:rPr lang="ru-RU" sz="1100" dirty="0" smtClean="0">
                <a:latin typeface="+mn-lt"/>
              </a:rPr>
              <a:t>5.Предварительное утверждение годовых отчетов Общества;</a:t>
            </a:r>
          </a:p>
          <a:p>
            <a:r>
              <a:rPr lang="ru-RU" sz="1100" dirty="0" smtClean="0">
                <a:latin typeface="+mn-lt"/>
              </a:rPr>
              <a:t>6.Утверждение положения об оплате труда работников ОАО «Туапсетранссервис»</a:t>
            </a:r>
          </a:p>
          <a:p>
            <a:r>
              <a:rPr lang="ru-RU" sz="1100" dirty="0" smtClean="0">
                <a:latin typeface="+mn-lt"/>
              </a:rPr>
              <a:t>7.Утверждение положения о премировании работников ОАО «Туапсетранссервис»</a:t>
            </a:r>
          </a:p>
          <a:p>
            <a:r>
              <a:rPr lang="ru-RU" sz="1100" dirty="0" smtClean="0">
                <a:latin typeface="+mn-lt"/>
              </a:rPr>
              <a:t>8.Утверждение финансово-хозяйственного плана (бюджета) ОАО «Туапсетранссервис» на 2016 финансовый год. </a:t>
            </a:r>
          </a:p>
          <a:p>
            <a:r>
              <a:rPr lang="ru-RU" sz="1100" dirty="0" smtClean="0">
                <a:latin typeface="+mn-lt"/>
              </a:rPr>
              <a:t>9.Утверждение корпоративного секретаря общества.</a:t>
            </a:r>
          </a:p>
          <a:p>
            <a:r>
              <a:rPr lang="ru-RU" sz="1100" dirty="0" smtClean="0">
                <a:latin typeface="+mn-lt"/>
              </a:rPr>
              <a:t>10.Продление полномочий единоличного исполнительного органа ОАО «Туапсетранссервис».</a:t>
            </a: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841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39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cs typeface="Arial"/>
              </a:rPr>
              <a:t>УПРАВЛЕНИЕ</a:t>
            </a:r>
            <a:endParaRPr lang="ru-RU" sz="1400" b="1" dirty="0">
              <a:cs typeface="Arial"/>
            </a:endParaRPr>
          </a:p>
          <a:p>
            <a:pPr eaLnBrk="1" hangingPunct="1">
              <a:defRPr/>
            </a:pPr>
            <a:r>
              <a:rPr lang="ru-RU" sz="1400" b="1" dirty="0" smtClean="0"/>
              <a:t>Отчет о результатах развития акционерного Общества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980727"/>
            <a:ext cx="84570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>
                <a:latin typeface="+mn-lt"/>
              </a:rPr>
              <a:t>Критерии определения и выплаты вознаграждения членам Совета директоров.</a:t>
            </a:r>
          </a:p>
          <a:p>
            <a:endParaRPr lang="ru-RU" sz="1200" b="1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 Членам Совета директоров в период исполнения ими своих обязанностей может выплачиваться вознаграждение и компенсироваться расходы, связанные с осуществлением ими функций членов Совета директоров Общества. Размеры, условия и порядок выплаты вознаграждения и компенсации расходов членов Совета директоров определяются  общим собранием акционеров Общества. Размер вознаграждения (компенсация расходов) членов Совета директоров, выплаченного в течении отчетного года, раскрывается в годовом отчете с учетом требований гл. 70 "Положения о раскрытии информации эмитентами эмиссионных ценных бумаг" (утв. Банком России 30.12.2014 N 454-П). </a:t>
            </a:r>
          </a:p>
          <a:p>
            <a:endParaRPr lang="ru-RU" sz="1200" dirty="0" smtClean="0">
              <a:latin typeface="+mn-lt"/>
            </a:endParaRPr>
          </a:p>
          <a:p>
            <a:r>
              <a:rPr lang="ru-RU" sz="1200" b="1" dirty="0" smtClean="0">
                <a:latin typeface="+mn-lt"/>
              </a:rPr>
              <a:t>Размер вознаграждения (компенсация расходов) членов Совета директоров выплаченного в течении отчетного года составил  75 тыс. рублей</a:t>
            </a:r>
            <a:r>
              <a:rPr lang="ru-RU" sz="1200" dirty="0" smtClean="0">
                <a:latin typeface="+mn-lt"/>
              </a:rPr>
              <a:t>.</a:t>
            </a:r>
          </a:p>
          <a:p>
            <a:endParaRPr lang="ru-RU" sz="1200" dirty="0" smtClean="0">
              <a:latin typeface="+mn-lt"/>
            </a:endParaRPr>
          </a:p>
          <a:p>
            <a:r>
              <a:rPr lang="ru-RU" sz="1200" b="1" dirty="0" smtClean="0">
                <a:latin typeface="+mn-lt"/>
              </a:rPr>
              <a:t>Взаимодействие с акционерами / Раскрытие информации</a:t>
            </a:r>
          </a:p>
          <a:p>
            <a:endParaRPr lang="ru-RU" sz="1200" dirty="0" smtClean="0">
              <a:latin typeface="+mn-lt"/>
            </a:endParaRPr>
          </a:p>
          <a:p>
            <a:r>
              <a:rPr lang="ru-RU" sz="11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Во взаимодействии с внешним окружением Общество придерживается информационной политики, соответствующей лучшей практике в области отношений с акционерами и потенциальными инвесторами. Основными принципами Информационной политики являются: регулярность, оперативность, доступность, достоверность, полнота, сбалансированность, равноправие, защищенность информационных ресурсов. Для обеспечения прав и интересов акционеров, в том числе в целях создания эффективных и прозрачных механизмов обеспечения прав акционеров</a:t>
            </a:r>
          </a:p>
          <a:p>
            <a:r>
              <a:rPr lang="ru-RU" sz="1200" dirty="0" smtClean="0">
                <a:latin typeface="+mn-lt"/>
              </a:rPr>
              <a:t>Общество  раскрывает информацию  об Обществе. ОАО «Туапсетранссервис» создан сайт в сети Интернет (http://www.</a:t>
            </a:r>
            <a:r>
              <a:rPr lang="en-US" sz="1200" dirty="0" err="1" smtClean="0">
                <a:latin typeface="+mn-lt"/>
              </a:rPr>
              <a:t>tts-corp</a:t>
            </a:r>
            <a:r>
              <a:rPr lang="ru-RU" sz="1200" dirty="0" smtClean="0">
                <a:latin typeface="+mn-lt"/>
              </a:rPr>
              <a:t>.</a:t>
            </a:r>
            <a:r>
              <a:rPr lang="ru-RU" sz="1200" dirty="0" err="1" smtClean="0">
                <a:latin typeface="+mn-lt"/>
              </a:rPr>
              <a:t>ru</a:t>
            </a:r>
            <a:r>
              <a:rPr lang="ru-RU" sz="1200" dirty="0" smtClean="0">
                <a:latin typeface="+mn-lt"/>
              </a:rPr>
              <a:t>/), на котором имеется страница, содержащая изданные Обществом корпоративные документы, а также размещается иная информация, обязательная для раскрытия акционерным обществом. Кроме того, информация, обязательная для раскрытия эмитентами эмиссионных ценных бумаг публикуется на странице эмитента на сайте информационного агентства «Интерфакс» по адресу: http://</a:t>
            </a:r>
            <a:r>
              <a:rPr lang="en-US" sz="1200" dirty="0" smtClean="0">
                <a:latin typeface="+mn-lt"/>
              </a:rPr>
              <a:t>www</a:t>
            </a:r>
            <a:r>
              <a:rPr lang="ru-RU" sz="1200" dirty="0" smtClean="0">
                <a:latin typeface="+mn-lt"/>
              </a:rPr>
              <a:t>.</a:t>
            </a:r>
            <a:r>
              <a:rPr lang="ru-RU" sz="1200" dirty="0" err="1" smtClean="0">
                <a:latin typeface="+mn-lt"/>
              </a:rPr>
              <a:t>disclosure</a:t>
            </a:r>
            <a:r>
              <a:rPr lang="ru-RU" sz="1200" dirty="0" smtClean="0">
                <a:latin typeface="+mn-lt"/>
              </a:rPr>
              <a:t>.</a:t>
            </a:r>
            <a:r>
              <a:rPr lang="en-US" sz="1200" dirty="0" err="1" smtClean="0">
                <a:latin typeface="+mn-lt"/>
              </a:rPr>
              <a:t>ru</a:t>
            </a:r>
            <a:r>
              <a:rPr lang="ru-RU" sz="1200" dirty="0" smtClean="0">
                <a:latin typeface="+mn-lt"/>
              </a:rPr>
              <a:t>/</a:t>
            </a:r>
            <a:r>
              <a:rPr lang="en-US" sz="1200" dirty="0" smtClean="0">
                <a:latin typeface="+mn-lt"/>
              </a:rPr>
              <a:t>issuer</a:t>
            </a:r>
            <a:r>
              <a:rPr lang="ru-RU" sz="1200" dirty="0" smtClean="0">
                <a:latin typeface="+mn-lt"/>
              </a:rPr>
              <a:t>/2322005751/</a:t>
            </a: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  <a:p>
            <a:endParaRPr lang="ru-RU" sz="11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84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0631" y="2579863"/>
            <a:ext cx="299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Обзор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Оао «ТТС»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1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Users\A.Belukhin\Desktop\ттс\carava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6150105" cy="345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982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40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5760" y="3501008"/>
            <a:ext cx="8892480" cy="2232248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1800" dirty="0" smtClean="0"/>
              <a:t> 	</a:t>
            </a:r>
            <a:r>
              <a:rPr lang="ru-RU" sz="1800" dirty="0"/>
              <a:t>	</a:t>
            </a:r>
            <a:r>
              <a:rPr lang="ru-RU" sz="1800" dirty="0" smtClean="0"/>
              <a:t>Объявленные дивиденды по акциям эмитента выплачены эмитентом не в полном объеме, причины невыплаты объявленных дивидендов по состоянию на 31. 12. 2016 г. – 205,3тыс.рублей не выплачено по  причине не предоставление в реестр акционеров ОАО «Туапсетранссервис» лицами, включенными в список лиц, имеющих право на получение дивидендов, информации об изменении сведений о владельце ценных бумаг , о банковских реквизитах для получения дивидендов в безналичной форме.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9" y="130395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Информация для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Акционеров и инвесторов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4966038"/>
              </p:ext>
            </p:extLst>
          </p:nvPr>
        </p:nvGraphicFramePr>
        <p:xfrm>
          <a:off x="359532" y="1196752"/>
          <a:ext cx="8424936" cy="1944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8523"/>
                <a:gridCol w="1851857"/>
                <a:gridCol w="1584176"/>
                <a:gridCol w="1872208"/>
                <a:gridCol w="1548172"/>
              </a:tblGrid>
              <a:tr h="4181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Чистая прибыль за 2015 год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(тыс. руб.)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акций (шт.)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Дивиденды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на акцию (руб.)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7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Привилегированные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Обыкновенные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Привилегированная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Обыкновенная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8 540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59 116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83,26руб.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38,72руб.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5087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67 656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3 000 011,92 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77826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A.Belukhin\Desktop\Masters-in-F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4"/>
            <a:ext cx="9143999" cy="6847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41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0633" y="2564904"/>
            <a:ext cx="299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Финансовая отчетность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10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0151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120650" y="1925638"/>
            <a:ext cx="7107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+mn-lt"/>
              </a:rPr>
              <a:t>Финансовая отчетность Общества за </a:t>
            </a:r>
            <a:r>
              <a:rPr lang="ru-RU" sz="1400" b="1" dirty="0" smtClean="0">
                <a:latin typeface="+mn-lt"/>
              </a:rPr>
              <a:t>2016 </a:t>
            </a:r>
            <a:r>
              <a:rPr lang="ru-RU" sz="1400" b="1" dirty="0">
                <a:latin typeface="+mn-lt"/>
              </a:rPr>
              <a:t>год, в том числе аудиторское заключение размещены на сайте ОАО «Туапсетранссервис» </a:t>
            </a:r>
            <a:r>
              <a:rPr lang="ru-RU" sz="1400" b="1" dirty="0" smtClean="0">
                <a:latin typeface="+mn-lt"/>
              </a:rPr>
              <a:t> по адресу: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  <a:hlinkClick r:id="rId4"/>
              </a:rPr>
              <a:t>www.tts-corp.ru</a:t>
            </a:r>
            <a:r>
              <a:rPr lang="en-US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 и на сайте  </a:t>
            </a:r>
            <a:r>
              <a:rPr lang="en-US" sz="1400" b="1" dirty="0" smtClean="0">
                <a:latin typeface="+mn-lt"/>
              </a:rPr>
              <a:t>      </a:t>
            </a:r>
            <a:r>
              <a:rPr lang="ru-RU" sz="1400" dirty="0" smtClean="0"/>
              <a:t>http://</a:t>
            </a:r>
            <a:r>
              <a:rPr lang="en-US" sz="1400" dirty="0" smtClean="0"/>
              <a:t>www</a:t>
            </a:r>
            <a:r>
              <a:rPr lang="ru-RU" sz="1400" dirty="0" smtClean="0"/>
              <a:t>.</a:t>
            </a:r>
            <a:r>
              <a:rPr lang="ru-RU" sz="1400" dirty="0" err="1" smtClean="0"/>
              <a:t>disclosure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ru-RU" sz="1400" dirty="0" smtClean="0"/>
              <a:t>/</a:t>
            </a:r>
            <a:r>
              <a:rPr lang="en-US" sz="1400" dirty="0" smtClean="0"/>
              <a:t>issuer</a:t>
            </a:r>
            <a:r>
              <a:rPr lang="ru-RU" sz="1400" dirty="0" smtClean="0"/>
              <a:t>/2322005751/</a:t>
            </a:r>
            <a:endParaRPr lang="ru-RU" sz="1400" b="1" dirty="0">
              <a:solidFill>
                <a:srgbClr val="953735"/>
              </a:solidFill>
              <a:latin typeface="+mn-lt"/>
              <a:cs typeface="Europe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9" y="74936"/>
            <a:ext cx="6745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ФИНАНСОВАЯ ОТЧЕТНОСТЬ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Финансовая отчетность в соответствии с законодательством Российской Федерации</a:t>
            </a:r>
            <a:endParaRPr lang="en-US" sz="1400" b="1" dirty="0" smtClean="0">
              <a:latin typeface="EuropeC"/>
              <a:cs typeface="EuropeC"/>
            </a:endParaRPr>
          </a:p>
          <a:p>
            <a:endParaRPr lang="ru-RU" sz="1400" b="1" dirty="0" smtClean="0"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79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ers\A.Belukhin\Desktop\file-cabine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6"/>
            <a:ext cx="6559648" cy="6129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0631" y="2579863"/>
            <a:ext cx="2993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приложение</a:t>
            </a:r>
            <a:endParaRPr lang="ru-RU" sz="2000" b="1" cap="all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10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6203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>
                <a:latin typeface="+mn-lt"/>
              </a:rPr>
              <a:t>К компетенции общего собрания акционеров относятся:</a:t>
            </a:r>
            <a:endParaRPr lang="ru-RU" sz="1150" dirty="0">
              <a:latin typeface="+mn-lt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внесение </a:t>
            </a:r>
            <a:r>
              <a:rPr lang="ru-RU" sz="1150" dirty="0">
                <a:latin typeface="+mn-lt"/>
              </a:rPr>
              <a:t>изменений и дополнений в устав Общества или утверждение устава Общества в новой редакции (кроме случаев, предусмотренных в п. 2 – 5 ст. 12 Федерального закона «Об акционерных обществах»);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реорганизация </a:t>
            </a:r>
            <a:r>
              <a:rPr lang="ru-RU" sz="1150" dirty="0">
                <a:latin typeface="+mn-lt"/>
              </a:rPr>
              <a:t>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ликвидация </a:t>
            </a:r>
            <a:r>
              <a:rPr lang="ru-RU" sz="1150" dirty="0">
                <a:latin typeface="+mn-lt"/>
              </a:rPr>
              <a:t>Общества, назначение ликвидационной комиссии и утверждение промежуточного и окончательного ликвидационных балансов;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избрание </a:t>
            </a:r>
            <a:r>
              <a:rPr lang="ru-RU" sz="1150" dirty="0">
                <a:latin typeface="+mn-lt"/>
              </a:rPr>
              <a:t>членов Совета директоров Общества и досрочное прекращение их полномочий;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избрание </a:t>
            </a:r>
            <a:r>
              <a:rPr lang="ru-RU" sz="1150" dirty="0">
                <a:latin typeface="+mn-lt"/>
              </a:rPr>
              <a:t>членов ревизионной комиссии Общества и досрочное прекращение их полномочий;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аудитора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количества, номинальной стоимости, категории объявленных акций и прав, предоставляемых этими акциями;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увеличения номинальной стоимости акций;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акций посредством закрытой подписки;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размещение </a:t>
            </a:r>
            <a:r>
              <a:rPr lang="ru-RU" sz="1150" dirty="0">
                <a:latin typeface="+mn-lt"/>
              </a:rPr>
              <a:t>эмиссионных ценных бумаг Общества, конвертируемых в акции, посредством закрытой подписки;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посредством открытой подписки обыкновенных акций, составляющих более 25 процентов ранее размещенных обыкновенных акций;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размещение </a:t>
            </a:r>
            <a:r>
              <a:rPr lang="ru-RU" sz="1150" dirty="0">
                <a:latin typeface="+mn-lt"/>
              </a:rPr>
              <a:t>посредством открытой подписки конвертируемых в обыкновенные акции эмиссионных ценных бумаг, которые могут быть конвертированы в обыкновенные акции, составляющие более 25 процентов ранее размещенных обыкновенных акций;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посредством открытой подписки обыкновенных акций в количестве 25 и менее процентов ранее размещенных обыкновенных акций, если Советом директоров не было достигнуто единогласия по этому вопросу;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дополнительных акций в пределах количества и категории объявленных акций за счет имущества Общества, когда размещение дополнительных акций осуществляется посредством распределения их среди акционеров, если Советом директоров не было достигнуто единогласия по этому вопросу;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дополнительных привилегированных акций в пределах количества объявленных акций этой категории посредством открытой подписки, если Советом директоров не было достигнуто единогласия по этому вопросу;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уменьшение </a:t>
            </a:r>
            <a:r>
              <a:rPr lang="ru-RU" sz="1150" dirty="0">
                <a:latin typeface="+mn-lt"/>
              </a:rPr>
              <a:t>уставного капитала Общества путем уменьшения номинальной стоимости акций, путем приобретения Обществом части акций в целях сокращения их общего количества, а также путем погашения приобретенных и выкупленных Обществом акций (акций, находящихся в распоряжении Общества);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выплата </a:t>
            </a:r>
            <a:r>
              <a:rPr lang="ru-RU" sz="1150" dirty="0">
                <a:latin typeface="+mn-lt"/>
              </a:rPr>
              <a:t>(объявление) дивидендов по результатам первого квартала, полугодия, девяти месяцев финансового года</a:t>
            </a:r>
            <a:r>
              <a:rPr lang="ru-RU" sz="1150" dirty="0" smtClean="0">
                <a:latin typeface="+mn-lt"/>
              </a:rPr>
              <a:t>;</a:t>
            </a:r>
            <a:endParaRPr lang="ru-RU" sz="115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798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годовых отчетов, годовой бухгалтерской отчетности, в том числе отчетов о прибылях и убытках (счетов прибылей и убытков) Общества, а также распределение прибыли, в том числе выплата (объявление) дивидендов, и убытков Общества по результатам первого квартала, полугодия, девяти месяцев финансового года и (или) по результатам финансового года;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порядка ведения общего собрания акционеров;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дробление </a:t>
            </a:r>
            <a:r>
              <a:rPr lang="ru-RU" sz="1150" dirty="0">
                <a:latin typeface="+mn-lt"/>
              </a:rPr>
              <a:t>и консолидация акций;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об одобрении сделок в случаях, предусмотренных ст. 83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об одобрении крупных сделок в случае, предусмотренном п. 2 ст. 79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об одобрении крупных сделок в случае, предусмотренном п. 3 ст. 79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об участии в холдинговых компаниях, финансово-промышленных группах, ассоциациях и иных объединениях коммерческих организаций;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внутренних документов, регулирующих деятельность органов управления и контроля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 выплате годовых вознаграждений и (или) компенсаций расходов членам ревизионной комиссии Общества, связанных с исполнением ими своих обязанностей; установление размеров годовых вознаграждений и (или) компенсаций расходов членам ревизионной комиссии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 вознаграждении и (или) компенсации расходов членам Совета директоров Общества, связанных с исполнением ими функций членов Совета директоров в период исполнения ими своих обязанностей; установление размеров таких вознаграждений и компенсаций;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 возмещении за счет средств Общества расходов лицам и органам – инициаторам внеочередного собрания расходов по подготовке и проведению этого собрания;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перечня дополнительных документов, обязательных для хранения в Обществе.</a:t>
            </a:r>
          </a:p>
          <a:p>
            <a:pPr algn="just"/>
            <a:r>
              <a:rPr lang="ru-RU" sz="1150" b="1" dirty="0">
                <a:latin typeface="+mn-lt"/>
              </a:rPr>
              <a:t> </a:t>
            </a:r>
            <a:endParaRPr lang="ru-RU" sz="1150" dirty="0">
              <a:latin typeface="+mn-lt"/>
            </a:endParaRPr>
          </a:p>
          <a:p>
            <a:pPr algn="just"/>
            <a:r>
              <a:rPr lang="ru-RU" sz="1150" b="1" dirty="0">
                <a:latin typeface="+mn-lt"/>
              </a:rPr>
              <a:t>Вопросы, отнесенные к компетенции общего собрания акционеров, не могут быть переданы на решение исполнительному органу Общества.</a:t>
            </a:r>
            <a:endParaRPr lang="ru-RU" sz="1150" dirty="0">
              <a:latin typeface="+mn-lt"/>
            </a:endParaRPr>
          </a:p>
          <a:p>
            <a:pPr algn="just"/>
            <a:r>
              <a:rPr lang="ru-RU" sz="1150" b="1" dirty="0">
                <a:latin typeface="+mn-lt"/>
              </a:rPr>
              <a:t>Вопросы, отнесенные к компетенции общего собрания акционеров, не могут быть переданы на решение Совету директоров Общества, за исключением вопросов, предусмотренных Федеральным законом «Об акционерных обществах».</a:t>
            </a:r>
            <a:endParaRPr lang="ru-RU" sz="115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219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 smtClean="0">
                <a:latin typeface="+mn-lt"/>
              </a:rPr>
              <a:t>Совет </a:t>
            </a:r>
            <a:r>
              <a:rPr lang="ru-RU" sz="1150" b="1" dirty="0">
                <a:latin typeface="+mn-lt"/>
              </a:rPr>
              <a:t>директоров</a:t>
            </a:r>
            <a:endParaRPr lang="ru-RU" sz="1150" dirty="0">
              <a:latin typeface="+mn-lt"/>
            </a:endParaRPr>
          </a:p>
          <a:p>
            <a:r>
              <a:rPr lang="ru-RU" sz="1150" dirty="0">
                <a:latin typeface="+mn-lt"/>
              </a:rPr>
              <a:t>Совет директоров Общества действует на основании Федерального закона «Об акционерных обществах», и Устава Общества. </a:t>
            </a:r>
          </a:p>
          <a:p>
            <a:r>
              <a:rPr lang="ru-RU" sz="1150" dirty="0">
                <a:latin typeface="+mn-lt"/>
              </a:rPr>
              <a:t>Совет директоров Общества осуществляет общее руководство деятельностью Общества, за исключением решения вопросов, отнесенных настоящим Уставом к компетенции общего собрания акционеров.</a:t>
            </a:r>
          </a:p>
          <a:p>
            <a:r>
              <a:rPr lang="ru-RU" sz="1150" dirty="0">
                <a:latin typeface="+mn-lt"/>
              </a:rPr>
              <a:t>Количественный состав Совета директоров составляет </a:t>
            </a:r>
            <a:r>
              <a:rPr lang="ru-RU" sz="1150" dirty="0" smtClean="0">
                <a:latin typeface="+mn-lt"/>
              </a:rPr>
              <a:t>5 </a:t>
            </a:r>
            <a:r>
              <a:rPr lang="ru-RU" sz="1150" dirty="0">
                <a:latin typeface="+mn-lt"/>
              </a:rPr>
              <a:t>человек.</a:t>
            </a:r>
          </a:p>
          <a:p>
            <a:r>
              <a:rPr lang="ru-RU" sz="1150" dirty="0">
                <a:latin typeface="+mn-lt"/>
              </a:rPr>
              <a:t>Членам Совета директоров в период исполнения ими своих обязанностей могут выплачиваться вознаграждения и компенсироваться расходы, связанные с осуществлением ими функций членов Совета директоров Общества. Размеры таких вознаграждений и компенсаций утверждаются решением общего собрания акционеров Общества.</a:t>
            </a:r>
          </a:p>
          <a:p>
            <a:r>
              <a:rPr lang="ru-RU" sz="1150" b="1" dirty="0">
                <a:latin typeface="+mn-lt"/>
              </a:rPr>
              <a:t> </a:t>
            </a:r>
            <a:endParaRPr lang="ru-RU" sz="1150" dirty="0">
              <a:latin typeface="+mn-lt"/>
            </a:endParaRPr>
          </a:p>
          <a:p>
            <a:r>
              <a:rPr lang="ru-RU" sz="1150" b="1" dirty="0">
                <a:latin typeface="+mn-lt"/>
              </a:rPr>
              <a:t>К компетенции Совета директоров относятся:</a:t>
            </a:r>
            <a:endParaRPr lang="ru-RU" sz="1150" dirty="0">
              <a:latin typeface="+mn-lt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приоритетных направлений деятельности Общества, в том числе утверждение квартальных, годовых бюджетов, бюджетов на среднесрочную и долгосрочную перспективу, стратегий и программ развития Общества, внесение изменений в указанные документы, рассмотрение итогов их выполнения;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одобрение операций, выходящих за рамки, установленные бюджетами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положения о бюджете, положения об использовании прибыли, положений об использовании фондов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созыв </a:t>
            </a:r>
            <a:r>
              <a:rPr lang="ru-RU" sz="1150" dirty="0">
                <a:latin typeface="+mn-lt"/>
              </a:rPr>
              <a:t>годового и внеочередного общих собраний акционеров, за исключением случаев, предусмотренных п. 8 ст. 55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повестки дня общего собрания акционеров;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даты составления списка лиц, имеющих право на участие в общем собрании акционеров, и другие вопросы, отнесенные к компетенции Совета директоров Общества в соответствии с положениями главы VII Федерального закона «Об акционерных обществах» и связанные с подготовкой и проведением общего собрания акционеров;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утверждение годовых отчетов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дополнительных акций в пределах количества и категорий объявленных акций за счет имущества Общества, когда размещение дополнительных акций осуществляется посредством распределения их среди акционеров;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дополнительных обыкновенных акций в пределах количества объявленных акций этой категории, посредством открытой подписки в количестве, составляющем 25 и менее процентов, ранее размещенных обыкновенных акций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увеличение </a:t>
            </a:r>
            <a:r>
              <a:rPr lang="ru-RU" sz="1150" dirty="0">
                <a:latin typeface="+mn-lt"/>
              </a:rPr>
              <a:t>уставного капитала общества путем размещения дополнительных привилегированных акций в пределах количества объявленных акций этой категории (типа), посредством открытой подписки</a:t>
            </a:r>
            <a:r>
              <a:rPr lang="ru-RU" sz="1150" dirty="0" smtClean="0">
                <a:latin typeface="+mn-lt"/>
              </a:rPr>
              <a:t>;</a:t>
            </a:r>
            <a:endParaRPr lang="ru-RU" sz="115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841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размещение </a:t>
            </a:r>
            <a:r>
              <a:rPr lang="ru-RU" sz="1150" dirty="0">
                <a:latin typeface="+mn-lt"/>
              </a:rPr>
              <a:t>посредством открытой подписки конвертируемых в обыкновенные акции эмиссионных ценных бумаг, которые могут быть конвертированы в обыкновенные акции, в количестве 25 и менее процентов, ранее размещенных обыкновенных акций;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размещение </a:t>
            </a:r>
            <a:r>
              <a:rPr lang="ru-RU" sz="1150" dirty="0">
                <a:latin typeface="+mn-lt"/>
              </a:rPr>
              <a:t>облигаций, конвертируемых в привилегированные акции, и иных эмиссионных ценных бумаг, конвертируемых в привилегированные акции, посредством открытой подписки;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размещение </a:t>
            </a:r>
            <a:r>
              <a:rPr lang="ru-RU" sz="1150" dirty="0">
                <a:latin typeface="+mn-lt"/>
              </a:rPr>
              <a:t>облигаций, не конвертируемых в акции, и иных эмиссионных ценных бумаг, не конвертируемых в акции;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решения о выпуске (дополнительном выпуске) ценных бумаг, проспекта ценных бумаг, отчета об итогах выпуска (дополнительного выпуска) ценных бумаг, внесение в них изменений и дополнений;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цены (денежной оценки) имущества, цены размещения и выкупа эмиссионных ценных бумаг в случаях, предусмотренных Федеральным законом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приобретение </a:t>
            </a:r>
            <a:r>
              <a:rPr lang="ru-RU" sz="1150" dirty="0">
                <a:latin typeface="+mn-lt"/>
              </a:rPr>
              <a:t>размещенных Обществом акций в соответствии с п. 2 ст. 72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приобретение </a:t>
            </a:r>
            <a:r>
              <a:rPr lang="ru-RU" sz="1150" dirty="0">
                <a:latin typeface="+mn-lt"/>
              </a:rPr>
              <a:t>размещенных Обществом облигаций и иных ценных бумаг в случаях, предусмотренных Федеральным законом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отчета об итогах приобретения акций, приобретенных в соответствии с п. 1 ст. 72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рекомендации </a:t>
            </a:r>
            <a:r>
              <a:rPr lang="ru-RU" sz="1150" dirty="0">
                <a:latin typeface="+mn-lt"/>
              </a:rPr>
              <a:t>общему собранию акционеров по размеру выплачиваемых членам ревизионной комиссии Общества вознаграждений и компенсаций;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размера оплаты услуг аудитора;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рекомендации </a:t>
            </a:r>
            <a:r>
              <a:rPr lang="ru-RU" sz="1150" dirty="0">
                <a:latin typeface="+mn-lt"/>
              </a:rPr>
              <a:t>общему собранию акционеров по размеру дивиденда по акциям и порядку его выплаты;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рекомендации </a:t>
            </a:r>
            <a:r>
              <a:rPr lang="ru-RU" sz="1150" dirty="0">
                <a:latin typeface="+mn-lt"/>
              </a:rPr>
              <a:t>общему собранию акционеров по порядку распределения прибыли и убытков Общества по результатам финансового года;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использование </a:t>
            </a:r>
            <a:r>
              <a:rPr lang="ru-RU" sz="1150" dirty="0">
                <a:latin typeface="+mn-lt"/>
              </a:rPr>
              <a:t>резервного фонда и иных фондов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создание </a:t>
            </a:r>
            <a:r>
              <a:rPr lang="ru-RU" sz="1150" dirty="0">
                <a:latin typeface="+mn-lt"/>
              </a:rPr>
              <a:t>и ликвидация филиалов, открытие и ликвидация представительств Общества, утверждение положений о филиалах и представительствах, внесение в них изменений и дополнений, назначение руководителей филиалов и представительств и прекращение их полномочий;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внесение </a:t>
            </a:r>
            <a:r>
              <a:rPr lang="ru-RU" sz="1150" dirty="0">
                <a:latin typeface="+mn-lt"/>
              </a:rPr>
              <a:t>в устав Общества изменений, связанных с созданием филиалов, открытием представительств Общества и их ликвидацией;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одобрение </a:t>
            </a:r>
            <a:r>
              <a:rPr lang="ru-RU" sz="1150" dirty="0">
                <a:latin typeface="+mn-lt"/>
              </a:rPr>
              <a:t>крупных сделок в случаях, предусмотренных главой X Федерального закона «Об акционерных обществах»;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одобрение </a:t>
            </a:r>
            <a:r>
              <a:rPr lang="ru-RU" sz="1150" dirty="0">
                <a:latin typeface="+mn-lt"/>
              </a:rPr>
              <a:t>сделок, предусмотренных главой XI Федерального закона «Об акционерных обществах</a:t>
            </a:r>
            <a:r>
              <a:rPr lang="ru-RU" sz="1150" dirty="0" smtClean="0">
                <a:latin typeface="+mn-lt"/>
              </a:rPr>
              <a:t>»;</a:t>
            </a:r>
            <a:endParaRPr lang="ru-RU" sz="115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600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регистратора Общества и условий договора с ним, а также расторжение договора с ним;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во всякое время решения о проверке финансово–хозяйственной деятельности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определение </a:t>
            </a:r>
            <a:r>
              <a:rPr lang="ru-RU" sz="1150" dirty="0">
                <a:latin typeface="+mn-lt"/>
              </a:rPr>
              <a:t>перечня дополнительных документов, обязательных для хранения в Обществе;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об отчуждении размещенных акций Общества, находящихся в распоряжении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образование </a:t>
            </a:r>
            <a:r>
              <a:rPr lang="ru-RU" sz="1150" dirty="0">
                <a:latin typeface="+mn-lt"/>
              </a:rPr>
              <a:t>единоличного исполнительного органа и досрочное прекращение его полномочий;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одобрение сделок, связанных с приобретением, отчуждением и возможностью отчуждения, передачей в аренду, безвозмездное пользование Обществом основных средств, в том числе недвижимого имущества и транспортных средств;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одобрение сделок, связанных с выдачей и получением займов, кредитов и поручительств на сумму свыше 300 000  руб.;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принятием </a:t>
            </a:r>
            <a:r>
              <a:rPr lang="ru-RU" sz="1150" dirty="0">
                <a:latin typeface="+mn-lt"/>
              </a:rPr>
              <a:t>решения о совершении Обществом вексельной сделки, в том числе о выдаче Обществом векселей, производстве по ним передаточных записей, авалей, платежей на сумму свыше 100 000  руб.;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одобрение сделок, сумма по которым превышает 10 процентов балансовой стоимости активов Общества по состоянию на последнюю отчетную дату, предшествующую дате заключения сделки;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одобрение сделок, связанных с приобретением, отчуждением и возможностью отчуждения акций (паев, долей в уставном капитале) других коммерческих организаций;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назначение </a:t>
            </a:r>
            <a:r>
              <a:rPr lang="ru-RU" sz="1150" dirty="0">
                <a:latin typeface="+mn-lt"/>
              </a:rPr>
              <a:t>на должности заместителей генерального директора, главного бухгалтера, главного инженера, главного экономиста Общества, а также увольнение лиц с указанных должностей;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согласование штатного расписания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премирование </a:t>
            </a:r>
            <a:r>
              <a:rPr lang="ru-RU" sz="1150" dirty="0">
                <a:latin typeface="+mn-lt"/>
              </a:rPr>
              <a:t>работников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утверждение/внесение </a:t>
            </a:r>
            <a:r>
              <a:rPr lang="ru-RU" sz="1150" dirty="0">
                <a:latin typeface="+mn-lt"/>
              </a:rPr>
              <a:t>изменений в Положения об оплате труда и Положения о премировании работников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образование </a:t>
            </a:r>
            <a:r>
              <a:rPr lang="ru-RU" sz="1150" dirty="0">
                <a:latin typeface="+mn-lt"/>
              </a:rPr>
              <a:t>коллегиального исполнительного органа (Правление), определение срока его полномочий, а также досрочное прекращение  полномочий членов Правления;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 премировании заместителей генерального директора, главного бухгалтера, главного инженера, главного экономиста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 выплате вознаграждения членам Правления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решений о заключении юридическими лицами, участником которых является Общество, сделок или нескольких взаимосвязанных сделок, а так же принятии указанными юридическими лицами решений, связанных с приобретением, отчуждением или возможностью отчуждения, а равно как и арендой, займом, залогом прямо либо косвенно имущества, стоимость которого составляет более 1 000 000 (одного миллиона) рублей</a:t>
            </a:r>
            <a:r>
              <a:rPr lang="ru-RU" sz="1150" dirty="0" smtClean="0">
                <a:latin typeface="+mn-lt"/>
              </a:rPr>
              <a:t>;</a:t>
            </a:r>
            <a:endParaRPr lang="ru-RU" sz="115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717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49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22" y="765263"/>
            <a:ext cx="845703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об участии Общества в других организациях, в том числе согласование учредительных документов и кандидатур в органы управления вновь создаваемых организаций (за исключением решений об участии в организациях, указанных в подпункте 24 пункта 14.2 раздела 14 настоящего Устава), принятие решения об изменении доли участия (количества) акций, размера паев, долей), обременении акций, долей и прекращении участия Общества в других организациях;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порядка взаимодействия Общества с организациями, в которых участвует Общество;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предварительное </a:t>
            </a:r>
            <a:r>
              <a:rPr lang="ru-RU" sz="1150" dirty="0">
                <a:latin typeface="+mn-lt"/>
              </a:rPr>
              <a:t>утверждение представителей Общества и определение позиции Общества по вопросам повестки дня общих собраний акционеров (участников) и заседаний советов директоров дочерних и зависимых хозяйственных обществ, в том числе поручение принимать или не принимать участие в голосовании по вопросам повестки дня, голосовать по проектам решений «за», «против» или «воздержался»;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назначение </a:t>
            </a:r>
            <a:r>
              <a:rPr lang="ru-RU" sz="1150" dirty="0">
                <a:latin typeface="+mn-lt"/>
              </a:rPr>
              <a:t>представителей Общества для участия в высших органах управления организаций любых организационно-правовых форм, в которых участвует Общество;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принятие </a:t>
            </a:r>
            <a:r>
              <a:rPr lang="ru-RU" sz="1150" dirty="0">
                <a:latin typeface="+mn-lt"/>
              </a:rPr>
              <a:t>решения о выдвижении Обществом кандидатур для избрания на должность единоличного исполнительного органа, в иные органы управления, органы контроля, а также кандидатуры аудитора организаций любых организационно-правовых форм, в которых участвует Общество;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 </a:t>
            </a:r>
            <a:r>
              <a:rPr lang="ru-RU" sz="1150" dirty="0">
                <a:latin typeface="+mn-lt"/>
              </a:rPr>
              <a:t>размера представительских расходов, связанных с деятельностью Генерального директора;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утверждение/изменение </a:t>
            </a:r>
            <a:r>
              <a:rPr lang="ru-RU" sz="1150" dirty="0">
                <a:latin typeface="+mn-lt"/>
              </a:rPr>
              <a:t>организационной структуры Общества;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50" dirty="0" smtClean="0">
                <a:latin typeface="+mn-lt"/>
              </a:rPr>
              <a:t>иные </a:t>
            </a:r>
            <a:r>
              <a:rPr lang="ru-RU" sz="1150" dirty="0">
                <a:latin typeface="+mn-lt"/>
              </a:rPr>
              <a:t>вопросы, предусмотренные Федеральным законом «Об акционерных обществах» и уставом.</a:t>
            </a:r>
          </a:p>
          <a:p>
            <a:pPr algn="just"/>
            <a:endParaRPr lang="ru-RU" sz="1150" b="1" dirty="0" smtClean="0">
              <a:latin typeface="+mn-lt"/>
            </a:endParaRPr>
          </a:p>
          <a:p>
            <a:pPr algn="just"/>
            <a:r>
              <a:rPr lang="ru-RU" sz="1150" b="1" dirty="0" smtClean="0">
                <a:latin typeface="+mn-lt"/>
              </a:rPr>
              <a:t>Вопросы</a:t>
            </a:r>
            <a:r>
              <a:rPr lang="ru-RU" sz="1150" b="1" dirty="0">
                <a:latin typeface="+mn-lt"/>
              </a:rPr>
              <a:t>, отнесенные к компетенции Совета директоров Общества, не могут быть переданы на решение исполнительному органу Общества.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01338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27438" y="5157192"/>
            <a:ext cx="5467350" cy="110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На предприятии имеется ремонтная база - производственный корпус, в котором расположены цеха по ремонту электрооборудования, агрегатный, аккумуляторный, моторный, слесарно - механический, столярный и автомойка.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9" y="149829"/>
            <a:ext cx="438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ОАО «ТУАПСЕТРАНССЕРВИС»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Профиль компании</a:t>
            </a:r>
            <a:endParaRPr lang="en-US" sz="1400" b="1" dirty="0">
              <a:latin typeface="EuropeC"/>
              <a:cs typeface="EuropeC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963" y="955675"/>
            <a:ext cx="3427412" cy="5595938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ОАО «Туапсетранссервис» - автотранспортное  предприятие, является дочерней компанией </a:t>
            </a:r>
            <a:r>
              <a:rPr lang="ru-RU" sz="1400" dirty="0" smtClean="0">
                <a:solidFill>
                  <a:schemeClr val="tx1"/>
                </a:solidFill>
              </a:rPr>
              <a:t>АО </a:t>
            </a:r>
            <a:r>
              <a:rPr lang="ru-RU" sz="1400" dirty="0">
                <a:solidFill>
                  <a:schemeClr val="tx1"/>
                </a:solidFill>
              </a:rPr>
              <a:t>«Туапсинский морской торговый порт».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Предприятие специализируется на предоставлении услуг по грузовым перевозкам, ремонту и техническому обслуживанию автотранспортных средств, оказанию услуг по проведению предрейсового и послерейсового  медосмотра, оказанию услуг по проведению контрольного осмотра автотранспортных средств перед выпуском на линию, оказывает услуги по аренде помещений, платной автостоянки.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Транспортный парк представлен собственным транспортом </a:t>
            </a:r>
            <a:r>
              <a:rPr lang="ru-RU" sz="1400" dirty="0" smtClean="0">
                <a:solidFill>
                  <a:schemeClr val="tx1"/>
                </a:solidFill>
              </a:rPr>
              <a:t>в количестве 21 </a:t>
            </a:r>
            <a:r>
              <a:rPr lang="ru-RU" sz="1400" dirty="0">
                <a:solidFill>
                  <a:schemeClr val="tx1"/>
                </a:solidFill>
              </a:rPr>
              <a:t>ед</a:t>
            </a:r>
            <a:r>
              <a:rPr lang="ru-RU" sz="1400" dirty="0" smtClean="0">
                <a:solidFill>
                  <a:schemeClr val="tx1"/>
                </a:solidFill>
              </a:rPr>
              <a:t>. из них 13 </a:t>
            </a:r>
            <a:r>
              <a:rPr lang="ru-RU" sz="1400" dirty="0">
                <a:solidFill>
                  <a:schemeClr val="tx1"/>
                </a:solidFill>
              </a:rPr>
              <a:t>самосвалов марки КАМАЗ 65115, 6520</a:t>
            </a:r>
            <a:r>
              <a:rPr lang="ru-RU" sz="1400" dirty="0" smtClean="0">
                <a:solidFill>
                  <a:schemeClr val="tx1"/>
                </a:solidFill>
              </a:rPr>
              <a:t>,  </a:t>
            </a:r>
            <a:r>
              <a:rPr lang="ru-RU" sz="1400" dirty="0">
                <a:solidFill>
                  <a:schemeClr val="tx1"/>
                </a:solidFill>
              </a:rPr>
              <a:t>1 бортовой КАМАЗ,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2 бензовоза, 2 автомобиля </a:t>
            </a:r>
            <a:r>
              <a:rPr lang="ru-RU" sz="1400" dirty="0" err="1" smtClean="0">
                <a:solidFill>
                  <a:schemeClr val="tx1"/>
                </a:solidFill>
              </a:rPr>
              <a:t>Хундай</a:t>
            </a:r>
            <a:r>
              <a:rPr lang="ru-RU" sz="1400" dirty="0" smtClean="0">
                <a:solidFill>
                  <a:schemeClr val="tx1"/>
                </a:solidFill>
              </a:rPr>
              <a:t>, КО-440-2, КДМ , ГАЗ 2804  </a:t>
            </a:r>
            <a:r>
              <a:rPr lang="ru-RU" sz="1400" dirty="0">
                <a:solidFill>
                  <a:schemeClr val="tx1"/>
                </a:solidFill>
              </a:rPr>
              <a:t>и арендованным транспортом в количестве </a:t>
            </a:r>
            <a:r>
              <a:rPr lang="ru-RU" sz="1400" dirty="0" smtClean="0">
                <a:solidFill>
                  <a:schemeClr val="tx1"/>
                </a:solidFill>
              </a:rPr>
              <a:t>7 </a:t>
            </a:r>
            <a:r>
              <a:rPr lang="ru-RU" sz="1400" dirty="0">
                <a:solidFill>
                  <a:schemeClr val="tx1"/>
                </a:solidFill>
              </a:rPr>
              <a:t>ед. (различных модификаций, что позволяет обеспечить потребность заказчиков в перевозке грузов в полном объеме.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2" name="Picture 6" descr="D:\админ\Documents\Фотографии\Техосмотр\SANY0001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54088"/>
            <a:ext cx="52165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дмин\Documents\Фотографии\Техосмотр\SANY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908720"/>
            <a:ext cx="525658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8535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50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9804718"/>
              </p:ext>
            </p:extLst>
          </p:nvPr>
        </p:nvGraphicFramePr>
        <p:xfrm>
          <a:off x="107504" y="1340769"/>
          <a:ext cx="8856984" cy="48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23"/>
                <a:gridCol w="7816388"/>
                <a:gridCol w="726573"/>
              </a:tblGrid>
              <a:tr h="56199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Позиции Кодекса корпоративного управления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199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Сообщает акционерам о проведении общего собрания акционеров и предоставлять доступ к материалам, в том числе размещать сообщение и материалы на сайте общества в сети «Интернет», не менее чем за 30 дней до даты его проведения (если законодательством Российской Федерации не предусмотрен больший срок)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75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Раскрывает информацию о дате составления списка лиц, имеющих право на участие в общем собрании акционеров, не менее чем за 7 дней до её наступления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75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Предоставляет к общему собранию акционеров дополнительную информацию и материалы по вопросам повестки дня в соответствии с рекомендациями Кодекса корпоративного управления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32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Обществом приняты на себя обязанности по предоставлению акционерам в ходе подготовки и проведения общего собрания акционеров возможности задавать вопросы о деятельности общества членам органов управления и контроля, членам комитета по аудиту, главному бухгалтеру, аудиторам общества, а также кандидатам в органы управления и контроля. Указанные обязанности закреплены в уставе или во внутренних документах общества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65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Обществом приняты на себя обязанности придерживаться принципа недопустимости совершения действий, приводящих к искусственному перераспределению корпоративного контроля (например, голосование «квазиказначейскими» акциями, принятие решения о выплате дивидендов по привилегированным акциям в условиях ограниченных финансовых возможностей, принятие решения о невыплате определенных в уставе общества дивидендов по привилегированным акциям при наличии достаточных источников для их выплаты). Указанные обязанности закреплены в уставе или во внутренних документах общества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32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 внутренний документ, определяющий дивидендную политику общества, соответствующую рекомендациям Кодекса корпоративного управления, и устанавливающий в том числе: порядок определения части чистой прибыли (для обществ, составляющих консолидированную финансовую отчетность, - минимальной части (доли) консолидированной чистой прибыли), направляемой на выплату дивидендов, условия, при соблюдении которых объявляются дивиденды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75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 внутренний документ, определяющий дивидендную политику общества, соответствующую рекомендациям Кодекса корпоративного управления, и устанавливающий в том числе: минимальный размер дивидендов по акциям общества разных категорий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6" y="764704"/>
            <a:ext cx="83935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100" b="1" dirty="0" smtClean="0">
                <a:solidFill>
                  <a:srgbClr val="000000"/>
                </a:solidFill>
                <a:latin typeface="+mn-lt"/>
              </a:rPr>
              <a:t>Сведения о соблюдении Обществом норм корпоративного управления представлены</a:t>
            </a:r>
            <a:endParaRPr lang="ru-RU" altLang="ru-RU" sz="1100" dirty="0" smtClean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ru-RU" altLang="ru-RU" sz="1100" dirty="0" smtClean="0">
                <a:latin typeface="+mn-lt"/>
              </a:rPr>
              <a:t>В соответствии с Письмом Центрального банка РФ от  10.04.2014 г. № 06-52/2463 «О Кодексе корпоративного управления» и Письма ЦБ РФ от 30.03.2015 г. №06-52/2825 «О раскрытии в годовом отчёте Акционерного общества за 2014 год»  </a:t>
            </a:r>
            <a:endParaRPr lang="ru-RU" altLang="ru-RU" sz="11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227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51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611029"/>
              </p:ext>
            </p:extLst>
          </p:nvPr>
        </p:nvGraphicFramePr>
        <p:xfrm>
          <a:off x="179512" y="879843"/>
          <a:ext cx="8784976" cy="5412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94"/>
                <a:gridCol w="7543263"/>
                <a:gridCol w="998019"/>
              </a:tblGrid>
              <a:tr h="32623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1811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 внутренний документ, определяющий дивидендную политику общества, соответствующую рекомендациям Кодекса корпоративного управления, и устанавливающий в том числе: обязанность раскрытия документа, определяющего дивидендную политику общества, на сайте общества в сети «Интернет»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59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сформирован совет директоров, который: определяет основные стратегические ориентиры деятельности общества на долгосрочную перспективу, ключевые показатели деятельности общества; контролирует деятельность исполнительных органов общества;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определяет принципы и подходы к организации управления рисками и внутреннего контроля в обществе; определяет политику общества по вознаграждению членов совета директоров, исполнительных органов и иных ключевых руководящих работников общества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358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Председателем совета директоров является независимый директор или среди избранных независимых директоров определен старший независимый директор, координирующий работу независимых директоров и осуществляющий взаимодействие с председателем совета директоров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493" marR="9493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8716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Внутренними документами общества закреплен порядок подготовки и проведения заседаний совета директоров, обеспечивающий членам совета директоров возможность надлежащим образом подготовиться к их проведению, и предусматривающий, в частности: сроки уведомления членов совета директоров о предстоящем заседании; сроки направления документов (бюллетеней) для голосования и получения заполненных документов (бюллетеней) при проведении заседаний в заочной форме; возможность направления и учета письменного мнения по вопросам повестки дня для членов совета директоров, отсутствующих на очном заседании; возможность обсуждения и голосования посредством конференц-связи и видео-конференц-связи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23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Наиболее важные вопросы решаются на заседаниях совета директоров, проводимых в очной форме. Перечень таких вопросов соответствует рекомендациям Кодекса корпоративного управления 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Частично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1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Независимые директора составляют не менее одной трети избранного состава совета директоров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23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Независимые директора в полном объеме соответствуют критериям независимости, рекомендованным Кодексом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23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Совет директоров (комитет по номинациям (кадрам, назначениям)) проводит оценку соответствия кандидатов в члены совета директоров критериям независимости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23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Советом директоров общества создан комитет по аудиту, состоящий из независимых директоров, функции которого закреплены во внутренних документах и соответствуют рекомендациям Кодекса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358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17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Советом директоров общества создан комитет по вознаграждениям (может быть совмещен с комитетом по номинациям (кадрам, назначениям)), состоящий из независимых директоров, функции которого соответствуют рекомендациям Кодекса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5671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52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368873"/>
              </p:ext>
            </p:extLst>
          </p:nvPr>
        </p:nvGraphicFramePr>
        <p:xfrm>
          <a:off x="179512" y="836713"/>
          <a:ext cx="8784976" cy="5318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94"/>
                <a:gridCol w="7543263"/>
                <a:gridCol w="998019"/>
              </a:tblGrid>
              <a:tr h="35827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9230">
                <a:tc gridSpan="3"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Исполнительные органы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3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Советом директоров общества создан комитет по номинациям (кадрам, назначениям) (может быть совмещен с комитетом по вознаграждениям), большинство членов которого являются независимыми директорами, функции которого соответствуют рекомендациям Кодекса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7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Оценка качества работы совета директоров проводится на регулярной основе не реже одного раза в год, при этом не реже одного раза в три года такая оценка проводится с привлечением внешней организации (консультанта)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Частично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65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Корпоративный секретарь 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9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Корпоративный секретарь подотчетен совету директоров, назначается и снимается с должности по решению или с согласия совета директоров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7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 внутренний документ, определяющий права и обязанности корпоративного секретаря (Положение о корпоративном секретаре), содержание которого соответствует рекомендациям Кодекса корпоративного управления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Частично</a:t>
                      </a:r>
                    </a:p>
                  </a:txBody>
                  <a:tcPr marL="10585" marR="10585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9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регламентированы  все выплаты, льготы и привилегии, предоставляемые  членам совета директоров, исполнительных органов и иным ключевым руководящим работникам общества  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7323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 не применяет других форм денежного вознаграждения членов совета директоров кроме фиксированного годового вознаграждения</a:t>
                      </a:r>
                    </a:p>
                  </a:txBody>
                  <a:tcPr marL="9724" marR="9724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9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членам совета директоров не предоставляется возможность участия в опционных программах и право реализации принадлежащих им акций общества не обуславливается достижением определенных показателей деятельности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9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внедрена программа долгосрочной мотивации членов исполнительных органов и иных ключевых руководящих работников общества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230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27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Советом директоров определены принципы и подходы к организации системы управления рисками и внутреннего контроля в обществе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277"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создано отдельное структурное подразделение по управлению рисками и внутреннему контролю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323"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29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разработана и внедрена антикоррупционная политика общества, определяющая меры, направленные на формирование элементов корпоративной культуры, организационной структуры, правил и процедур, обеспечивающих недопущение коррупции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263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53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368873"/>
              </p:ext>
            </p:extLst>
          </p:nvPr>
        </p:nvGraphicFramePr>
        <p:xfrm>
          <a:off x="179512" y="836713"/>
          <a:ext cx="8784976" cy="487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94"/>
                <a:gridCol w="7543263"/>
                <a:gridCol w="998019"/>
              </a:tblGrid>
              <a:tr h="30370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1928">
                <a:tc gridSpan="3"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Раскрытие информации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415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сформировано отдельное структурное подразделение, осуществляющее функции внутреннего аудита, функционально подчиненное совету директоров общества. Функции указанного подразделения соответствуют рекомендациям Кодекса корпоративного управления и к таким функциям, в частности, относятся: оценка эффективности системы внутреннего контроля; оценка эффективности системы управления рисками; оценка корпоративного управления (в случае отсутствия комитета по корпоративному управлению)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70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Руководитель подразделения внутреннего аудита подотчетен совету директоров общества, назначается и снимается с должности по решению совета директоров общества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943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утверждена политика в области внутреннего аудита (Положение о внутреннем аудите), определяющая цели, задачи и функции внутреннего аудита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8933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утвержден внутренний документ, определяющий информационную политику общества, соответствующую рекомендациям Кодекса корпоративного управления. Информационная политика общества включает следующие способы взаимодействия с инвесторами и иными заинтересованными лицами: организация специальной страницы сайта общества в сети «Интернет», на которой размещаются ответы на типичные вопросы акционеров и инвесторов, регулярно обновляемый календарь корпоративных событий общества, а также иная полезная для акционеров и инвесторов информация; регулярное проведение встреч членов исполнительных органов и иных ключевых руководящих работников общества с аналитиками; регулярное проведение презентаций (в том числе в форме телеконференций, веб-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кастов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и встреч с участием членов органов управления и иных ключевых руководящих работников общества, в том числе сопутствующих публикации бухгалтерской (финансовой) отчетности общества, либо связанных с основными инвестиционными проектами и планами стратегического развития общества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Частично соблюдается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70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34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Реализация обществом информационной политики осуществляется исполнительными органами общества. Контроль за надлежащим раскрытием информации и соблюдением информационной политики осуществляет совет директоров общества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20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установлены процедуры, обеспечивающие координацию работы всех служб и структурных подразделений общества, связанных с раскрытием информации или деятельность которых может привести к необходимости раскрытия информации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68415"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 наличии существенной доли иностранных инвесторов в капитале в обществе обеспечивается параллельно с раскрытием информации на русском языке раскрытие наиболее существенной информации об обществе (в том числе сообщения о проведении общего собрания акционеров, годового отчета общества) на иностранном языке, который является общепринятым на финансовом рынке</a:t>
                      </a:r>
                    </a:p>
                  </a:txBody>
                  <a:tcPr marL="9724" marR="9724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263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54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368873"/>
              </p:ext>
            </p:extLst>
          </p:nvPr>
        </p:nvGraphicFramePr>
        <p:xfrm>
          <a:off x="0" y="836712"/>
          <a:ext cx="9144000" cy="5320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54"/>
                <a:gridCol w="7851541"/>
                <a:gridCol w="1038805"/>
              </a:tblGrid>
              <a:tr h="323664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1832">
                <a:tc gridSpan="3"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Раскрытие информации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290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37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обеспечивается раскрытие информации не только о нем самом, но и о подконтрольных ему юридических лицах, имеющих для него существенное значение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9161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38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 раскрывает годовую и промежуточную (полугодовую) консолидированную или индивидуальную финансовую отчетность, составленную в соответствии с Международными стандартами финансовой отчетности (МСФО). Годовая консолидированная или индивидуальная финансовая отчетность раскрывается вместе с аудиторским заключением, а промежуточная (полугодовая) консолидированная или индивидуальная финансовая отчетность – вместе с отчетом о результатах обзорной аудиторской проверки или аудиторским заключением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34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Обществом раскрыт специальный меморандум, содержащий планы в отношении общества лица, контролирующего общество. Указанный меморандум составлен в соответствии с рекомендациями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Нет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549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обществе обеспечивается раскрытие подробной информации о биографических данных членов совета директоров, включая информацию о том, являются ли они независимыми директорами, а также оперативное раскрытие информации об утрате членом совета директоров статуса независимого директора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57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41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Общество раскрывает информацию о структуре капитала в соответствии с рекомендациями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3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42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отчет общества содержит дополнительную информацию, рекомендуемую Кодексом корпоративного управления: краткий обзор наиболее существенных сделок, в том числе взаимосвязанных сделок, совершенных обществом и подконтрольными ему юридическими лицами за последний год; отчет о работе совета директоров (в том числе комитетов совета директоров) за год, содержащий, в том числе, 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сведения о количестве очных (заочных) заседаний, об участии каждого из членов совета директоров в заседаниях, описание наиболее существенных вопросов и наиболее сложных проблем, рассмотренных на заседаниях совета директоров и комитетов совета директоров, основных рекомендаций, которые комитеты давали совету директоров; сведения о прямом или косвенном владении членами совета директоров и исполнительных органов общества акциями общества; сведения о наличии у членов совета директоров и исполнительных органов конфликта интересов (в том числе связанного с участием указанных лиц в органах управления конкурентов общества); описание системы вознаграждения членов совета директоров, в том числе размер индивидуального вознаграждения по итогам года по каждому члену совета директоров (с разбивкой на базовое, дополнительное вознаграждение за председательство в совете директоров, за председательство (членство) в комитетах при совете директоров, размер участия в долгосрочной мотивационной программе, объем участия каждого члена совета директоров в опционной программе, при наличии таковой), компенсаций расходов, связанных с участием в совете директоров, а также расходов общества на страхование ответственности директоров как членов органов управления; 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263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55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368873"/>
              </p:ext>
            </p:extLst>
          </p:nvPr>
        </p:nvGraphicFramePr>
        <p:xfrm>
          <a:off x="179512" y="980729"/>
          <a:ext cx="8784976" cy="5202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94"/>
                <a:gridCol w="7543263"/>
                <a:gridCol w="998019"/>
              </a:tblGrid>
              <a:tr h="329223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1814">
                <a:tc gridSpan="3"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Раскрытие информации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385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42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сведения о суммарном вознаграждении за год: а) по группе из не менее пяти наиболее высокооплачиваемых членов исполнительных органов и иных ключевых руководящих работников общества с разбивкой по каждому виду вознаграждения; б) по всем членам исполнительных органов и иным ключевым руководящим работникам общества, на которых распространяется действие политики общества в области вознаграждения, с разбивкой по каждому виду вознаграждения; сведения о вознаграждении за год единоличного исполнительного органа, которое он получил или должен получить от общества (юридического лица из группы организаций, в состав которой входит общество) с разбивкой по каждому виду вознаграждения, как за исполнение им обязанностей единоличного исполнительного органа, так и по иным основаниям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 частично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223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43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соответствии с информационной политикой общества акционерам общества, владеющим одинаковым количеством голосующих акций общества, обеспечивается равный доступ к информации и документам общества 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1049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44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Уставом общества определен перечень (критерии) сделок или иных действий, являющихся существенными корпоративными действиями, рассмотрение которых отнесено к компетенции совета директоров общества, включая: реорганизацию общества, приобретение 30 и более процентов голосующих акций общества (поглощение), увеличение или уменьшение уставного капитала общества, листинг и делистинг акций общества; сделки по продаже акций (долей) подконтрольных обществу юридических лиц, имеющих для него существенное значение, в результате совершения которых общество утрачивает контроль над такими юридическими лицами; сделки, в том числе взаимосвязанные сделки, с имуществом общества или подконтрольных ему юридических лиц, стоимость которого превышает указанную в уставе общества сумму или которое имеет существенное значение для хозяйственной деятельности общества; создание подконтрольного обществу юридического лица, имеющего существенное значение для деятельности общества; отчуждение обществом казначейских и «квазиказначейских» акций не применяется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9882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Во внутренних документах общества установлен принцип обеспечения равных условия для всех акционеров общества при совершении существенных корпоративных действий, затрагивающих права и законные интересы акционеров, а также закреплены дополнительные меры, защищающие права и законные интересы акционеров общества, предусмотренные Кодексом корпоративного управления, включая: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привлечение независимого оценщика, обладающего признанной на рынке безупречной репутацией и опытом оценки в соответствующей сфере, либо представление оснований непривлечения независимого оценщика при определении стоимости имущества, отчуждаемого или приобретаемого по крупной сделке или сделке, в совершении которой имеется заинтересованность; определение цены акций общества при их приобретении и выкупе независимым оценщиком, обладающим признанной на рынке безупречной репутацией и опытом оценки в соответствующей сфере, с учетом средневзвешенной цены акций за разумный период времени, без учета эффекта, 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263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Корпоративное управление</a:t>
            </a:r>
            <a:endParaRPr lang="ru-RU" sz="1400" b="1" dirty="0" smtClean="0">
              <a:latin typeface="EuropeC"/>
              <a:cs typeface="EuropeC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7969911"/>
              </p:ext>
            </p:extLst>
          </p:nvPr>
        </p:nvGraphicFramePr>
        <p:xfrm>
          <a:off x="378930" y="879842"/>
          <a:ext cx="8386139" cy="2237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30"/>
                <a:gridCol w="7200800"/>
                <a:gridCol w="952709"/>
              </a:tblGrid>
              <a:tr h="399950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Поведение кодекса корпоративного управления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Отметка о соблюдении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78">
                <a:tc gridSpan="3"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Раскрытие информации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50"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связанного с совершением обществом соответствующей сделки (в том числе без учета изменения цены акций в связи с распространением информации о совершении обществом соответствующей сделки), а также без учета дисконта за отчуждение акций в составе неконтрольного пакета; расширение перечня оснований, по которым члены совета директоров общества и иные предусмотренные законодательством лица признаются заинтересованными в сделках общества с целью оценки фактической связанности соответствующих лиц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925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 </a:t>
                      </a:r>
                    </a:p>
                  </a:txBody>
                  <a:tcPr marL="9724" marR="9724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9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9" marR="189" marT="18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9" marR="189" marT="18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9" marR="189" marT="1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0474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999" y="74936"/>
            <a:ext cx="545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 eaLnBrk="1" hangingPunct="1">
              <a:defRPr/>
            </a:pPr>
            <a:r>
              <a:rPr lang="ru-RU" sz="1400" b="1" dirty="0"/>
              <a:t>Крупные сделки и сделки с заинтересованностью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4910662"/>
              </p:ext>
            </p:extLst>
          </p:nvPr>
        </p:nvGraphicFramePr>
        <p:xfrm>
          <a:off x="395536" y="2060848"/>
          <a:ext cx="8376325" cy="409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83"/>
                <a:gridCol w="2517883"/>
                <a:gridCol w="1720137"/>
                <a:gridCol w="1702593"/>
                <a:gridCol w="2111629"/>
              </a:tblGrid>
              <a:tr h="1098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п/п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12" marR="8912" marT="19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Наименование сделки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12" marR="8912" marT="19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Стороны </a:t>
                      </a:r>
                      <a:r>
                        <a:rPr lang="ru-RU" sz="1100" b="1" dirty="0" smtClean="0">
                          <a:effectLst/>
                          <a:latin typeface="+mn-lt"/>
                        </a:rPr>
                        <a:t>сделки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12" marR="8912" marT="19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Существенные условия сделки, цена сделки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12" marR="8912" marT="199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Лица, заинтересованные в совершении </a:t>
                      </a:r>
                      <a:r>
                        <a:rPr lang="ru-RU" sz="1100" b="1" dirty="0" smtClean="0">
                          <a:effectLst/>
                          <a:latin typeface="+mn-lt"/>
                        </a:rPr>
                        <a:t>сделки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3214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Сделок с заинтересованностью в 2016г. Обществом не осуществлялось.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12" marR="8912" marT="19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12" marR="8912" marT="19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12" marR="8912" marT="19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12" marR="8912" marT="19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12" marR="8912" marT="19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322" y="764704"/>
            <a:ext cx="84570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>
                <a:latin typeface="+mn-lt"/>
              </a:rPr>
              <a:t>При заключении обществом крупной сделки, в совершении которой имеется заинтересованность, соблюдаются требования ФЗ РФ от 26.07.2006 г. № 135-ФЗ «О защите конкуренции» в случаях предусмотренных данным законом.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>
                <a:latin typeface="+mn-lt"/>
              </a:rPr>
              <a:t>В </a:t>
            </a:r>
            <a:r>
              <a:rPr lang="ru-RU" sz="1200" dirty="0" smtClean="0">
                <a:latin typeface="+mn-lt"/>
              </a:rPr>
              <a:t>2016 </a:t>
            </a:r>
            <a:r>
              <a:rPr lang="ru-RU" sz="1200" dirty="0">
                <a:latin typeface="+mn-lt"/>
              </a:rPr>
              <a:t>году в ОАО «Туапсетранссервис» </a:t>
            </a:r>
            <a:r>
              <a:rPr lang="ru-RU" sz="1200" dirty="0" smtClean="0">
                <a:latin typeface="+mn-lt"/>
              </a:rPr>
              <a:t>не совершались </a:t>
            </a:r>
            <a:r>
              <a:rPr lang="ru-RU" sz="1200" dirty="0">
                <a:latin typeface="+mn-lt"/>
              </a:rPr>
              <a:t>сделки, признаваемые в соответствии с ФЗ «Об акционерных обществах» 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сделками, в совершении которых имеется заинтересованность. </a:t>
            </a:r>
            <a:endParaRPr lang="ru-RU" sz="1200" dirty="0" smtClean="0">
              <a:latin typeface="+mn-lt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latin typeface="+mn-lt"/>
            </a:endParaRPr>
          </a:p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latin typeface="+mn-lt"/>
              </a:rPr>
              <a:t>Советом директоров общества были одобрены сделки: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522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-36512" y="908720"/>
            <a:ext cx="8928992" cy="518457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           Решение о выплате (объявлении) дивидендов, в том числе о размере дивиденда и форме его выплаты принимается Общим собранием акционеров. Размер дивидендов не может быть больше рекомендованного Советом директоров Общества.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            Для выплаты дивидендов в Обществе составляется список лиц, имеющих право получения дивидендов. Данный список  составляется по данным реестра владельцев именных ценных бумаг Общества на дату составления списка лиц, имеющих право участвовать в Общем собрании акционеров, на котором принимается решение о выплате соответствующих дивидендов.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		Общество не вправе принимать решение (объявлять) о выплате дивидендов по акциям: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-до полной оплаты всего уставного капитала Общества;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-до выкупа всех акций, которые должны быть выкуплены в соответствии со статьей 76 Федерального закона «Об акционерных обществах»;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-если на день принятия такого решения Общество отвечает признакам несостоятельности (банкротства) в соответствии с законодательством Российской Федерации о несостоятельности (банкротстве) или если указанные признаки появятся у Общества в результате выплаты дивидендов;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-если на день принятия такого решения стоимость чистых активов Общества меньше его уставного капитала, и Резервного фонда, и превышения над номинальной стоимостью  определенной уставом ликвидационной стоимости Размещенных привилегированных акций либо станет меньше их размера в результате принятия такого решения;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-в иных случаях, предусмотренных федеральными законами.         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Сумма годовых дивидендов на одну привилегированную акцию типа «А» определяется следующим образом: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          10 % чистой прибыли общества за отчетный финансовый год делится на количество размещенных привилегированных акций типа «А».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9" y="74936"/>
            <a:ext cx="545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pPr>
              <a:defRPr/>
            </a:pPr>
            <a:r>
              <a:rPr lang="ru-RU" sz="1400" b="1" dirty="0" smtClean="0"/>
              <a:t>Информация </a:t>
            </a:r>
            <a:r>
              <a:rPr lang="ru-RU" sz="1400" b="1" dirty="0"/>
              <a:t>для акционеров и </a:t>
            </a:r>
            <a:r>
              <a:rPr lang="ru-RU" sz="1400" b="1" dirty="0" smtClean="0"/>
              <a:t>инвесторов. </a:t>
            </a:r>
            <a:r>
              <a:rPr lang="ru-RU" sz="1400" b="1" dirty="0"/>
              <a:t>Отчет о выплате дивидендов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3877826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59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9" y="118066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/>
              </a:rPr>
              <a:t>ПРИЛОЖЕНИЕ</a:t>
            </a:r>
          </a:p>
          <a:p>
            <a:r>
              <a:rPr lang="ru-RU" sz="1400" b="1" dirty="0" smtClean="0"/>
              <a:t>Дочерние </a:t>
            </a:r>
            <a:r>
              <a:rPr lang="ru-RU" sz="1400" b="1" dirty="0"/>
              <a:t>и зависимые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1965921"/>
            <a:ext cx="7200900" cy="1081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</a:t>
            </a:r>
            <a:r>
              <a:rPr lang="ru-RU" b="1" dirty="0">
                <a:solidFill>
                  <a:schemeClr val="tx1"/>
                </a:solidFill>
              </a:rPr>
              <a:t>«Альфа-Транс» </a:t>
            </a:r>
            <a:r>
              <a:rPr lang="ru-RU" sz="1600" dirty="0">
                <a:solidFill>
                  <a:schemeClr val="tx1"/>
                </a:solidFill>
              </a:rPr>
              <a:t>(прекратила свою деятельность с 01.03.2007г.)</a:t>
            </a:r>
          </a:p>
          <a:p>
            <a:pPr>
              <a:buFont typeface="Arial" charset="0"/>
              <a:buNone/>
              <a:defRPr/>
            </a:pPr>
            <a:r>
              <a:rPr lang="ru-RU" sz="1600" i="1" dirty="0">
                <a:solidFill>
                  <a:schemeClr val="tx1"/>
                </a:solidFill>
              </a:rPr>
              <a:t>352800 Россия, Краснодарский край, г. Туапсе, Бондаренко 14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ИНН:</a:t>
            </a:r>
            <a:r>
              <a:rPr lang="ru-RU" sz="1600" i="1" dirty="0">
                <a:solidFill>
                  <a:schemeClr val="tx1"/>
                </a:solidFill>
              </a:rPr>
              <a:t> 2322027995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ОГРН:</a:t>
            </a:r>
            <a:r>
              <a:rPr lang="ru-RU" sz="1600" i="1" dirty="0">
                <a:solidFill>
                  <a:schemeClr val="tx1"/>
                </a:solidFill>
              </a:rPr>
              <a:t> 1042313055982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50" y="3501008"/>
            <a:ext cx="7200900" cy="1081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</a:t>
            </a:r>
            <a:r>
              <a:rPr lang="ru-RU" b="1" dirty="0">
                <a:solidFill>
                  <a:schemeClr val="tx1"/>
                </a:solidFill>
              </a:rPr>
              <a:t>«Бета-Транс»  </a:t>
            </a:r>
            <a:r>
              <a:rPr lang="ru-RU" sz="1600" dirty="0">
                <a:solidFill>
                  <a:schemeClr val="tx1"/>
                </a:solidFill>
              </a:rPr>
              <a:t>(прекратила свою деятельность с 01.11.2006г.)</a:t>
            </a:r>
          </a:p>
          <a:p>
            <a:pPr>
              <a:buFont typeface="Arial" charset="0"/>
              <a:buNone/>
              <a:defRPr/>
            </a:pPr>
            <a:r>
              <a:rPr lang="ru-RU" sz="1600" i="1" dirty="0">
                <a:solidFill>
                  <a:schemeClr val="tx1"/>
                </a:solidFill>
              </a:rPr>
              <a:t>352800 Россия, Краснодарский край, г. Туапсе, Бондаренко 14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ИНН:</a:t>
            </a:r>
            <a:r>
              <a:rPr lang="ru-RU" sz="1600" i="1" dirty="0">
                <a:solidFill>
                  <a:schemeClr val="tx1"/>
                </a:solidFill>
              </a:rPr>
              <a:t> 2322028004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ОГРН:</a:t>
            </a:r>
            <a:r>
              <a:rPr lang="ru-RU" sz="1600" i="1" dirty="0">
                <a:solidFill>
                  <a:schemeClr val="tx1"/>
                </a:solidFill>
              </a:rPr>
              <a:t> 1042313055993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322" y="5013176"/>
            <a:ext cx="7810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latin typeface="+mn-lt"/>
              </a:rPr>
              <a:t>Оба общества в настоящее время являются действующими, но хозяйственной деятельности не ведут. Задолженности по налогам и сборам нет.</a:t>
            </a:r>
            <a:endParaRPr lang="ru-RU" sz="14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7758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>
                <a:latin typeface="+mn-lt"/>
              </a:rPr>
              <a:t>Решением совета директоров с 01.04.2004г. учреждены общества с ограниченной ответственностью со100% уставным капиталом ОАО «Туапсетранссервис»:</a:t>
            </a:r>
          </a:p>
        </p:txBody>
      </p:sp>
    </p:spTree>
    <p:extLst>
      <p:ext uri="{BB962C8B-B14F-4D97-AF65-F5344CB8AC3E}">
        <p14:creationId xmlns="" xmlns:p14="http://schemas.microsoft.com/office/powerpoint/2010/main" val="1213571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6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5999" y="149829"/>
            <a:ext cx="510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ОАО </a:t>
            </a:r>
            <a:r>
              <a:rPr lang="ru-RU" sz="1400" b="1" dirty="0">
                <a:latin typeface="EuropeC"/>
                <a:cs typeface="EuropeC"/>
              </a:rPr>
              <a:t>«ТУАПСЕТРАНССЕРВИС»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Приоритетные направления деятельности Общества</a:t>
            </a:r>
            <a:endParaRPr lang="en-US" sz="1400" b="1" dirty="0">
              <a:latin typeface="EuropeC"/>
              <a:cs typeface="EuropeC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44600"/>
            <a:ext cx="7992888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Основные приоритетные направления деятельности </a:t>
            </a:r>
            <a:r>
              <a:rPr lang="ru-RU" sz="2000" b="1" dirty="0" smtClean="0">
                <a:latin typeface="+mn-lt"/>
                <a:cs typeface="+mn-cs"/>
              </a:rPr>
              <a:t>Общества:</a:t>
            </a:r>
            <a:endParaRPr lang="ru-RU" sz="2000" b="1" dirty="0">
              <a:latin typeface="+mn-lt"/>
              <a:cs typeface="+mn-cs"/>
            </a:endParaRPr>
          </a:p>
          <a:p>
            <a:pPr marL="171450" indent="-1714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>
              <a:latin typeface="+mn-lt"/>
              <a:cs typeface="+mn-cs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+mn-lt"/>
                <a:cs typeface="+mn-cs"/>
              </a:rPr>
              <a:t>Оказание комплексного автотранспортного обслуживания АО «ТМТП»;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Получение прибыли от  хозяйственной деятельности;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Постоянное обновление автотранспорта;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Опережение темпов роста выручки от услуг над темпами роста себестоимости услуг;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Увеличение объема грузоперевозок;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Оказание услуг по ремонту автотранспортных средств;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Развитие сопутствующих видов деятельности.</a:t>
            </a: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9218" name="Picture 2" descr="D:\Users\A.Belukhin\Desktop\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" y="4077072"/>
            <a:ext cx="914034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881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7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5999" y="149829"/>
            <a:ext cx="438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EuropeC"/>
              </a:rPr>
              <a:t>ОБЗОР ОАО </a:t>
            </a:r>
            <a:r>
              <a:rPr lang="ru-RU" sz="1400" b="1" dirty="0">
                <a:latin typeface="EuropeC"/>
                <a:cs typeface="EuropeC"/>
              </a:rPr>
              <a:t>«ТУАПСЕТРАНССЕРВИС»</a:t>
            </a:r>
          </a:p>
          <a:p>
            <a:r>
              <a:rPr lang="ru-RU" sz="1400" b="1" dirty="0" smtClean="0">
                <a:cs typeface="EuropeC"/>
              </a:rPr>
              <a:t>Основные показатели деятельности</a:t>
            </a:r>
            <a:endParaRPr lang="en-US" sz="1400" b="1" dirty="0">
              <a:cs typeface="EuropeC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0" y="765175"/>
            <a:ext cx="54133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9659328"/>
              </p:ext>
            </p:extLst>
          </p:nvPr>
        </p:nvGraphicFramePr>
        <p:xfrm>
          <a:off x="3779912" y="836712"/>
          <a:ext cx="2717458" cy="16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59029053"/>
              </p:ext>
            </p:extLst>
          </p:nvPr>
        </p:nvGraphicFramePr>
        <p:xfrm>
          <a:off x="3779912" y="4077072"/>
          <a:ext cx="2828925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4924454"/>
              </p:ext>
            </p:extLst>
          </p:nvPr>
        </p:nvGraphicFramePr>
        <p:xfrm>
          <a:off x="3747771" y="2348880"/>
          <a:ext cx="2922587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58276877"/>
              </p:ext>
            </p:extLst>
          </p:nvPr>
        </p:nvGraphicFramePr>
        <p:xfrm>
          <a:off x="5940152" y="805672"/>
          <a:ext cx="3498850" cy="177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6878734"/>
              </p:ext>
            </p:extLst>
          </p:nvPr>
        </p:nvGraphicFramePr>
        <p:xfrm>
          <a:off x="113085" y="765175"/>
          <a:ext cx="4098875" cy="302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6392200"/>
              </p:ext>
            </p:extLst>
          </p:nvPr>
        </p:nvGraphicFramePr>
        <p:xfrm>
          <a:off x="0" y="3068960"/>
          <a:ext cx="402686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8147898"/>
              </p:ext>
            </p:extLst>
          </p:nvPr>
        </p:nvGraphicFramePr>
        <p:xfrm>
          <a:off x="6105252" y="2410634"/>
          <a:ext cx="295275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4679482"/>
              </p:ext>
            </p:extLst>
          </p:nvPr>
        </p:nvGraphicFramePr>
        <p:xfrm>
          <a:off x="6229077" y="4137834"/>
          <a:ext cx="282892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881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16565"/>
            <a:ext cx="6156176" cy="17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8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0633" y="0"/>
            <a:ext cx="2993367" cy="6266259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0631" y="10535"/>
            <a:ext cx="29933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ookman Old Style" pitchFamily="18" charset="0"/>
                <a:cs typeface="EuropeC"/>
              </a:rPr>
              <a:t>2</a:t>
            </a:r>
            <a:endParaRPr lang="ru-RU" sz="199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Bookman Old Style" pitchFamily="18" charset="0"/>
              <a:cs typeface="Europe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0631" y="2579863"/>
            <a:ext cx="299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Стратегия компании</a:t>
            </a:r>
          </a:p>
        </p:txBody>
      </p:sp>
      <p:pic>
        <p:nvPicPr>
          <p:cNvPr id="8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8835"/>
            <a:ext cx="781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8952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59"/>
            <a:ext cx="914400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7" name="Slide Number Placeholder 3"/>
          <p:cNvSpPr txBox="1">
            <a:spLocks/>
          </p:cNvSpPr>
          <p:nvPr/>
        </p:nvSpPr>
        <p:spPr bwMode="auto">
          <a:xfrm>
            <a:off x="113085" y="6381328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6167B51D-C42B-4F2D-AB46-C9A3B467D699}" type="slidenum">
              <a:rPr lang="en-US" sz="1200" b="1">
                <a:solidFill>
                  <a:schemeClr val="bg1"/>
                </a:solidFill>
                <a:latin typeface="EuropeC"/>
                <a:ea typeface="EuropeC"/>
                <a:cs typeface="EuropeC"/>
              </a:rPr>
              <a:pPr algn="ctr" eaLnBrk="1" hangingPunct="1"/>
              <a:t>9</a:t>
            </a:fld>
            <a:endParaRPr lang="en-US" sz="1200" b="1" dirty="0">
              <a:solidFill>
                <a:schemeClr val="bg1"/>
              </a:solidFill>
              <a:latin typeface="EuropeC"/>
              <a:ea typeface="EuropeC"/>
              <a:cs typeface="EuropeC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/>
        </p:nvCxnSpPr>
        <p:spPr>
          <a:xfrm>
            <a:off x="0" y="764397"/>
            <a:ext cx="541273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5999" y="149829"/>
            <a:ext cx="51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uropeC"/>
                <a:cs typeface="EuropeC"/>
              </a:rPr>
              <a:t>ОБЗОР ОАО </a:t>
            </a:r>
            <a:r>
              <a:rPr lang="ru-RU" sz="1400" b="1" dirty="0">
                <a:latin typeface="EuropeC"/>
                <a:cs typeface="EuropeC"/>
              </a:rPr>
              <a:t>«ТУАПСЕТРАНССЕРВИС»</a:t>
            </a:r>
          </a:p>
          <a:p>
            <a:r>
              <a:rPr lang="ru-RU" sz="1400" b="1" dirty="0" smtClean="0">
                <a:latin typeface="EuropeC"/>
                <a:cs typeface="EuropeC"/>
              </a:rPr>
              <a:t>Обращение генерального директора</a:t>
            </a:r>
            <a:endParaRPr lang="en-US" sz="1400" b="1" dirty="0">
              <a:latin typeface="EuropeC"/>
              <a:cs typeface="Europe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3626" y="846500"/>
            <a:ext cx="313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+mn-lt"/>
              </a:rPr>
              <a:t>Уважаемые акционеры</a:t>
            </a:r>
            <a:r>
              <a:rPr lang="ru-RU" sz="1400" b="1" dirty="0" smtClean="0">
                <a:latin typeface="+mn-lt"/>
              </a:rPr>
              <a:t>!</a:t>
            </a:r>
            <a:endParaRPr lang="ru-RU" sz="14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52736"/>
            <a:ext cx="54360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>
              <a:latin typeface="+mn-lt"/>
            </a:endParaRPr>
          </a:p>
          <a:p>
            <a:pPr algn="just">
              <a:defRPr/>
            </a:pPr>
            <a:r>
              <a:rPr lang="ru-RU" sz="1400" dirty="0">
                <a:latin typeface="+mn-lt"/>
              </a:rPr>
              <a:t>          </a:t>
            </a:r>
            <a:r>
              <a:rPr lang="ru-RU" sz="1300" dirty="0">
                <a:latin typeface="+mn-lt"/>
              </a:rPr>
              <a:t>Подводя итоги работы Общества в </a:t>
            </a:r>
            <a:r>
              <a:rPr lang="ru-RU" sz="1300" dirty="0" smtClean="0">
                <a:latin typeface="+mn-lt"/>
              </a:rPr>
              <a:t>2016 </a:t>
            </a:r>
            <a:r>
              <a:rPr lang="ru-RU" sz="1300" dirty="0">
                <a:latin typeface="+mn-lt"/>
              </a:rPr>
              <a:t>году, прежде всего, необходимо отметить,  что прошедший год был непростым для нашей компании. Взаимодействие ряда, как объективных, так и субъективных факторов и условий, определивших конъюнктуру рынка  автоперевозок по Краснодарскому краю, имело существенное влияние на финансово-экономические показатели деятельности Общества .</a:t>
            </a:r>
          </a:p>
          <a:p>
            <a:pPr algn="just">
              <a:defRPr/>
            </a:pPr>
            <a:r>
              <a:rPr lang="ru-RU" sz="1300" dirty="0">
                <a:latin typeface="+mn-lt"/>
              </a:rPr>
              <a:t>           Наличие действующих административных барьеров на движение длинномерного транспорта по трассе М27 и ограничений по весовым параметрам привело к уменьшению объема выручки по </a:t>
            </a:r>
            <a:r>
              <a:rPr lang="ru-RU" sz="1300" dirty="0" smtClean="0">
                <a:latin typeface="+mn-lt"/>
              </a:rPr>
              <a:t>грузоперевозкам. </a:t>
            </a:r>
            <a:endParaRPr lang="ru-RU" sz="1300" dirty="0">
              <a:latin typeface="+mn-lt"/>
            </a:endParaRPr>
          </a:p>
          <a:p>
            <a:pPr algn="just">
              <a:defRPr/>
            </a:pPr>
            <a:r>
              <a:rPr lang="ru-RU" sz="1300" dirty="0">
                <a:latin typeface="+mn-lt"/>
              </a:rPr>
              <a:t>           Чтобы нивелировать </a:t>
            </a:r>
            <a:r>
              <a:rPr lang="ru-RU" sz="1300" dirty="0" smtClean="0">
                <a:latin typeface="+mn-lt"/>
              </a:rPr>
              <a:t>снижение объема </a:t>
            </a:r>
            <a:r>
              <a:rPr lang="ru-RU" sz="1300" dirty="0">
                <a:latin typeface="+mn-lt"/>
              </a:rPr>
              <a:t>выручки и сохранить стабильность, Общества, менеджмент ОАО «ТТС» предпринимал меры по увеличению доходов за счет наращивания объемов дополнительных услуг по автостоянке </a:t>
            </a:r>
            <a:r>
              <a:rPr lang="ru-RU" sz="1300" dirty="0" smtClean="0">
                <a:latin typeface="+mn-lt"/>
              </a:rPr>
              <a:t>, </a:t>
            </a:r>
            <a:r>
              <a:rPr lang="ru-RU" sz="1300" dirty="0">
                <a:latin typeface="+mn-lt"/>
              </a:rPr>
              <a:t>сдаче помещений и территорий в </a:t>
            </a:r>
            <a:r>
              <a:rPr lang="ru-RU" sz="1300" dirty="0" smtClean="0">
                <a:latin typeface="+mn-lt"/>
              </a:rPr>
              <a:t>аренду, ТО и ремонта автотранспортных средств.</a:t>
            </a:r>
            <a:endParaRPr lang="ru-RU" sz="1300" dirty="0">
              <a:latin typeface="+mn-lt"/>
            </a:endParaRPr>
          </a:p>
          <a:p>
            <a:pPr algn="just">
              <a:defRPr/>
            </a:pPr>
            <a:r>
              <a:rPr lang="ru-RU" sz="1300" dirty="0">
                <a:latin typeface="+mn-lt"/>
              </a:rPr>
              <a:t>            Несмотря на </a:t>
            </a:r>
            <a:r>
              <a:rPr lang="ru-RU" sz="1300" dirty="0" smtClean="0">
                <a:latin typeface="+mn-lt"/>
              </a:rPr>
              <a:t>снижение </a:t>
            </a:r>
            <a:r>
              <a:rPr lang="ru-RU" sz="1300" dirty="0">
                <a:latin typeface="+mn-lt"/>
              </a:rPr>
              <a:t>объема оказанных услуг </a:t>
            </a:r>
            <a:r>
              <a:rPr lang="ru-RU" sz="1300" dirty="0" smtClean="0">
                <a:latin typeface="+mn-lt"/>
              </a:rPr>
              <a:t>и принятие </a:t>
            </a:r>
            <a:r>
              <a:rPr lang="ru-RU" sz="1300" dirty="0">
                <a:latin typeface="+mn-lt"/>
              </a:rPr>
              <a:t>своевременных управленческих решений по организации эффективного производственного </a:t>
            </a:r>
            <a:r>
              <a:rPr lang="ru-RU" sz="1300" dirty="0" smtClean="0">
                <a:latin typeface="+mn-lt"/>
              </a:rPr>
              <a:t>процесса</a:t>
            </a:r>
            <a:r>
              <a:rPr lang="en-US" sz="1300" dirty="0" smtClean="0">
                <a:latin typeface="+mn-lt"/>
              </a:rPr>
              <a:t> </a:t>
            </a:r>
            <a:r>
              <a:rPr lang="ru-RU" sz="1300" dirty="0" smtClean="0">
                <a:latin typeface="+mn-lt"/>
              </a:rPr>
              <a:t>общество в целом сработано с прибылью. Анализ комплекса проведенных мероприятий по повышению эффективности производства общества в 2016г показал, что у общества </a:t>
            </a:r>
            <a:r>
              <a:rPr lang="ru-RU" sz="1300" dirty="0">
                <a:latin typeface="+mn-lt"/>
              </a:rPr>
              <a:t>имеются резервы для улучшения не только количественных, но и качественных показателей своей деятельности, которые заключаются в повышении производительности труда</a:t>
            </a:r>
            <a:r>
              <a:rPr lang="ru-RU" sz="1400" dirty="0">
                <a:latin typeface="+mn-lt"/>
              </a:rPr>
              <a:t>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344212"/>
            <a:ext cx="34563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00" dirty="0" smtClean="0">
                <a:latin typeface="+mn-lt"/>
              </a:rPr>
              <a:t>оптимизации </a:t>
            </a:r>
            <a:r>
              <a:rPr lang="ru-RU" sz="1300" dirty="0">
                <a:latin typeface="+mn-lt"/>
              </a:rPr>
              <a:t>управления персоналом и операционной деятельности, улучшении планирования и сокращении издержек</a:t>
            </a:r>
            <a:r>
              <a:rPr lang="ru-RU" sz="1300" dirty="0" smtClean="0">
                <a:latin typeface="+mn-lt"/>
              </a:rPr>
              <a:t>. </a:t>
            </a:r>
            <a:r>
              <a:rPr lang="ru-RU" sz="1300" dirty="0">
                <a:latin typeface="+mn-lt"/>
              </a:rPr>
              <a:t>Уверен, уважаемые акционеры, что при Вашей помощи и поддержке, используя имеющие средства и возможности, менеджмент ОАО «Туапсетранссервис» сможет вывести наше Общество на новый этап развития. </a:t>
            </a:r>
          </a:p>
          <a:p>
            <a:pPr algn="just">
              <a:defRPr/>
            </a:pPr>
            <a:r>
              <a:rPr lang="ru-RU" sz="1300" dirty="0">
                <a:latin typeface="+mn-lt"/>
              </a:rPr>
              <a:t>Для этого у ОАО «Туапсетранссервис» есть все необходимые предпосылки.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77" y="764396"/>
            <a:ext cx="18192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8104" y="1338366"/>
            <a:ext cx="1656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+mn-lt"/>
              </a:rPr>
              <a:t>Карабаджан</a:t>
            </a:r>
          </a:p>
          <a:p>
            <a:pPr algn="r"/>
            <a:r>
              <a:rPr lang="ru-RU" sz="1600" b="1" dirty="0" smtClean="0">
                <a:latin typeface="+mn-lt"/>
              </a:rPr>
              <a:t>Карп</a:t>
            </a:r>
          </a:p>
          <a:p>
            <a:pPr algn="r"/>
            <a:r>
              <a:rPr lang="ru-RU" sz="1600" b="1" dirty="0" smtClean="0">
                <a:latin typeface="+mn-lt"/>
              </a:rPr>
              <a:t>Карпович</a:t>
            </a:r>
          </a:p>
          <a:p>
            <a:pPr algn="r"/>
            <a:endParaRPr lang="ru-RU" sz="1000" i="1" dirty="0" smtClean="0">
              <a:latin typeface="+mn-lt"/>
            </a:endParaRPr>
          </a:p>
          <a:p>
            <a:pPr algn="r"/>
            <a:r>
              <a:rPr lang="ru-RU" sz="1000" i="1" dirty="0" smtClean="0">
                <a:latin typeface="+mn-lt"/>
              </a:rPr>
              <a:t>с </a:t>
            </a:r>
            <a:r>
              <a:rPr lang="ru-RU" sz="1000" i="1" dirty="0">
                <a:latin typeface="+mn-lt"/>
              </a:rPr>
              <a:t> </a:t>
            </a:r>
            <a:r>
              <a:rPr lang="ru-RU" sz="1000" i="1" dirty="0" smtClean="0">
                <a:latin typeface="+mn-lt"/>
              </a:rPr>
              <a:t>26.12.2006 года</a:t>
            </a:r>
          </a:p>
          <a:p>
            <a:pPr algn="r"/>
            <a:r>
              <a:rPr lang="ru-RU" sz="1000" i="1" dirty="0" smtClean="0">
                <a:latin typeface="+mn-lt"/>
              </a:rPr>
              <a:t> Генеральный директор</a:t>
            </a:r>
            <a:r>
              <a:rPr lang="ru-RU" sz="1000" i="1" dirty="0" smtClean="0">
                <a:latin typeface="+mn-lt"/>
                <a:cs typeface="AGLettericaCondensedC"/>
              </a:rPr>
              <a:t> ОАО «</a:t>
            </a:r>
            <a:r>
              <a:rPr lang="ru-RU" sz="1000" dirty="0" smtClean="0">
                <a:latin typeface="+mn-lt"/>
                <a:cs typeface="EuropeC"/>
              </a:rPr>
              <a:t>Туапсетранссервис</a:t>
            </a:r>
            <a:r>
              <a:rPr lang="ru-RU" sz="1000" i="1" dirty="0" smtClean="0">
                <a:latin typeface="+mn-lt"/>
                <a:cs typeface="AGLettericaCondensedC"/>
              </a:rPr>
              <a:t>»</a:t>
            </a:r>
          </a:p>
        </p:txBody>
      </p:sp>
      <p:pic>
        <p:nvPicPr>
          <p:cNvPr id="15" name="Picture 2" descr="D:\Users\A.Belukhin\Desktop\img36640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6260865"/>
            <a:ext cx="649287" cy="599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дмин\Documents\Бюджеты\Годовые отчеты-слайды\Годовой отчет за 2013г\SANY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620688"/>
            <a:ext cx="338437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881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21289</TotalTime>
  <Words>8764</Words>
  <Application>Microsoft Office PowerPoint</Application>
  <PresentationFormat>Экран (4:3)</PresentationFormat>
  <Paragraphs>1442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Доля ФОТ в выручке и средняя заработная плата в целом по обществу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годового отчета</dc:title>
  <dc:creator>Anna</dc:creator>
  <cp:lastModifiedBy>Админ</cp:lastModifiedBy>
  <cp:revision>1873</cp:revision>
  <cp:lastPrinted>2013-02-04T05:46:54Z</cp:lastPrinted>
  <dcterms:modified xsi:type="dcterms:W3CDTF">2017-06-26T07:06:59Z</dcterms:modified>
</cp:coreProperties>
</file>